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83"/>
  </p:notesMasterIdLst>
  <p:sldIdLst>
    <p:sldId id="258" r:id="rId2"/>
    <p:sldId id="277" r:id="rId3"/>
    <p:sldId id="345" r:id="rId4"/>
    <p:sldId id="261" r:id="rId5"/>
    <p:sldId id="262" r:id="rId6"/>
    <p:sldId id="288" r:id="rId7"/>
    <p:sldId id="350" r:id="rId8"/>
    <p:sldId id="360" r:id="rId9"/>
    <p:sldId id="364" r:id="rId10"/>
    <p:sldId id="365" r:id="rId11"/>
    <p:sldId id="366" r:id="rId12"/>
    <p:sldId id="367" r:id="rId13"/>
    <p:sldId id="368" r:id="rId14"/>
    <p:sldId id="369" r:id="rId15"/>
    <p:sldId id="353" r:id="rId16"/>
    <p:sldId id="370" r:id="rId17"/>
    <p:sldId id="371" r:id="rId18"/>
    <p:sldId id="372" r:id="rId19"/>
    <p:sldId id="346" r:id="rId20"/>
    <p:sldId id="263" r:id="rId21"/>
    <p:sldId id="264" r:id="rId22"/>
    <p:sldId id="265" r:id="rId23"/>
    <p:sldId id="266" r:id="rId24"/>
    <p:sldId id="373" r:id="rId25"/>
    <p:sldId id="272" r:id="rId26"/>
    <p:sldId id="296" r:id="rId27"/>
    <p:sldId id="297" r:id="rId28"/>
    <p:sldId id="298" r:id="rId29"/>
    <p:sldId id="318" r:id="rId30"/>
    <p:sldId id="280" r:id="rId31"/>
    <p:sldId id="354" r:id="rId32"/>
    <p:sldId id="408" r:id="rId33"/>
    <p:sldId id="290" r:id="rId34"/>
    <p:sldId id="291" r:id="rId35"/>
    <p:sldId id="355" r:id="rId36"/>
    <p:sldId id="377" r:id="rId37"/>
    <p:sldId id="379" r:id="rId38"/>
    <p:sldId id="356" r:id="rId39"/>
    <p:sldId id="378" r:id="rId40"/>
    <p:sldId id="374" r:id="rId41"/>
    <p:sldId id="380" r:id="rId42"/>
    <p:sldId id="381" r:id="rId43"/>
    <p:sldId id="382" r:id="rId44"/>
    <p:sldId id="344" r:id="rId45"/>
    <p:sldId id="347" r:id="rId46"/>
    <p:sldId id="326" r:id="rId47"/>
    <p:sldId id="334" r:id="rId48"/>
    <p:sldId id="329" r:id="rId49"/>
    <p:sldId id="330" r:id="rId50"/>
    <p:sldId id="336" r:id="rId51"/>
    <p:sldId id="327" r:id="rId52"/>
    <p:sldId id="411" r:id="rId53"/>
    <p:sldId id="331" r:id="rId54"/>
    <p:sldId id="383" r:id="rId55"/>
    <p:sldId id="386" r:id="rId56"/>
    <p:sldId id="409" r:id="rId57"/>
    <p:sldId id="338" r:id="rId58"/>
    <p:sldId id="328" r:id="rId59"/>
    <p:sldId id="387" r:id="rId60"/>
    <p:sldId id="332" r:id="rId61"/>
    <p:sldId id="375" r:id="rId62"/>
    <p:sldId id="384" r:id="rId63"/>
    <p:sldId id="385" r:id="rId64"/>
    <p:sldId id="388" r:id="rId65"/>
    <p:sldId id="410" r:id="rId66"/>
    <p:sldId id="348" r:id="rId67"/>
    <p:sldId id="392" r:id="rId68"/>
    <p:sldId id="394" r:id="rId69"/>
    <p:sldId id="376" r:id="rId70"/>
    <p:sldId id="395" r:id="rId71"/>
    <p:sldId id="396" r:id="rId72"/>
    <p:sldId id="391" r:id="rId73"/>
    <p:sldId id="405" r:id="rId74"/>
    <p:sldId id="393" r:id="rId75"/>
    <p:sldId id="397" r:id="rId76"/>
    <p:sldId id="400" r:id="rId77"/>
    <p:sldId id="401" r:id="rId78"/>
    <p:sldId id="402" r:id="rId79"/>
    <p:sldId id="403" r:id="rId80"/>
    <p:sldId id="404" r:id="rId81"/>
    <p:sldId id="39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4D1F"/>
    <a:srgbClr val="34354A"/>
    <a:srgbClr val="6CA62C"/>
    <a:srgbClr val="FF99FF"/>
    <a:srgbClr val="C1B39B"/>
    <a:srgbClr val="3E3526"/>
    <a:srgbClr val="9F8A65"/>
    <a:srgbClr val="6A5C42"/>
    <a:srgbClr val="3C5D25"/>
    <a:srgbClr val="4A74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82" autoAdjust="0"/>
    <p:restoredTop sz="95492" autoAdjust="0"/>
  </p:normalViewPr>
  <p:slideViewPr>
    <p:cSldViewPr snapToGrid="0">
      <p:cViewPr>
        <p:scale>
          <a:sx n="80" d="100"/>
          <a:sy n="80" d="100"/>
        </p:scale>
        <p:origin x="389" y="2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80CB76-3084-40D0-9C92-06923758CE12}" type="datetimeFigureOut">
              <a:rPr lang="en-GB" smtClean="0"/>
              <a:t>09/11/2020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679934-8FA9-49B8-8951-4EE3C365DE6B}" type="slidenum">
              <a:rPr lang="en-GB" smtClean="0"/>
              <a:t>‹#›</a:t>
            </a:fld>
            <a:endParaRPr lang="en-GB"/>
          </a:p>
        </p:txBody>
      </p:sp>
    </p:spTree>
    <p:extLst>
      <p:ext uri="{BB962C8B-B14F-4D97-AF65-F5344CB8AC3E}">
        <p14:creationId xmlns:p14="http://schemas.microsoft.com/office/powerpoint/2010/main" val="2618352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C848F-56E0-4086-B998-04BB1BFA9B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8E1DE3F-1FCD-4F0B-903C-4F5C5640F1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3D43791-FF22-4D87-982C-F737C3F62AE9}"/>
              </a:ext>
            </a:extLst>
          </p:cNvPr>
          <p:cNvSpPr>
            <a:spLocks noGrp="1"/>
          </p:cNvSpPr>
          <p:nvPr>
            <p:ph type="dt" sz="half" idx="10"/>
          </p:nvPr>
        </p:nvSpPr>
        <p:spPr/>
        <p:txBody>
          <a:bodyPr/>
          <a:lstStyle/>
          <a:p>
            <a:fld id="{AA7D0636-AF8C-4309-A236-4F07DD489CFE}" type="datetimeFigureOut">
              <a:rPr lang="en-GB" smtClean="0"/>
              <a:t>09/11/2020</a:t>
            </a:fld>
            <a:endParaRPr lang="en-GB"/>
          </a:p>
        </p:txBody>
      </p:sp>
      <p:sp>
        <p:nvSpPr>
          <p:cNvPr id="5" name="Footer Placeholder 4">
            <a:extLst>
              <a:ext uri="{FF2B5EF4-FFF2-40B4-BE49-F238E27FC236}">
                <a16:creationId xmlns:a16="http://schemas.microsoft.com/office/drawing/2014/main" id="{C584115E-F9B7-4D4A-B1EA-CF2AC5794F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B3956B-748F-45C9-9FB9-17287FDC26DB}"/>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33617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BE0F-C2AA-4913-B0B8-3B9CBFE6C13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2E83E7A-6F8F-4726-B533-7552532D3B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AEB951-2A23-4F01-9834-0755A822A9D8}"/>
              </a:ext>
            </a:extLst>
          </p:cNvPr>
          <p:cNvSpPr>
            <a:spLocks noGrp="1"/>
          </p:cNvSpPr>
          <p:nvPr>
            <p:ph type="dt" sz="half" idx="10"/>
          </p:nvPr>
        </p:nvSpPr>
        <p:spPr/>
        <p:txBody>
          <a:bodyPr/>
          <a:lstStyle/>
          <a:p>
            <a:fld id="{AA7D0636-AF8C-4309-A236-4F07DD489CFE}" type="datetimeFigureOut">
              <a:rPr lang="en-GB" smtClean="0"/>
              <a:t>09/11/2020</a:t>
            </a:fld>
            <a:endParaRPr lang="en-GB"/>
          </a:p>
        </p:txBody>
      </p:sp>
      <p:sp>
        <p:nvSpPr>
          <p:cNvPr id="5" name="Footer Placeholder 4">
            <a:extLst>
              <a:ext uri="{FF2B5EF4-FFF2-40B4-BE49-F238E27FC236}">
                <a16:creationId xmlns:a16="http://schemas.microsoft.com/office/drawing/2014/main" id="{67181FE2-C553-4A86-AF7B-4B722269DA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8E4251-9362-4DB0-B25A-65B9C9D80AA1}"/>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127725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71AE26-AA58-485E-8DA7-4FBC9B87B3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9C8C5AB-73C5-4BE4-A292-B2E4BE1411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030D619-CAD0-40A6-8B00-7A3C5D60E39A}"/>
              </a:ext>
            </a:extLst>
          </p:cNvPr>
          <p:cNvSpPr>
            <a:spLocks noGrp="1"/>
          </p:cNvSpPr>
          <p:nvPr>
            <p:ph type="dt" sz="half" idx="10"/>
          </p:nvPr>
        </p:nvSpPr>
        <p:spPr/>
        <p:txBody>
          <a:bodyPr/>
          <a:lstStyle/>
          <a:p>
            <a:fld id="{AA7D0636-AF8C-4309-A236-4F07DD489CFE}" type="datetimeFigureOut">
              <a:rPr lang="en-GB" smtClean="0"/>
              <a:t>09/11/2020</a:t>
            </a:fld>
            <a:endParaRPr lang="en-GB"/>
          </a:p>
        </p:txBody>
      </p:sp>
      <p:sp>
        <p:nvSpPr>
          <p:cNvPr id="5" name="Footer Placeholder 4">
            <a:extLst>
              <a:ext uri="{FF2B5EF4-FFF2-40B4-BE49-F238E27FC236}">
                <a16:creationId xmlns:a16="http://schemas.microsoft.com/office/drawing/2014/main" id="{CF2911CF-EBE7-4098-8A09-EC545012D9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F119D3-73C6-4419-92F1-0680800FCD8F}"/>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957562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099FF-30B7-4C0B-BE5B-47EB4AF17B6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DF54664-940C-42D7-8ECC-9649CC43E7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4EABB1-FB21-404D-8F6B-684B24A04227}"/>
              </a:ext>
            </a:extLst>
          </p:cNvPr>
          <p:cNvSpPr>
            <a:spLocks noGrp="1"/>
          </p:cNvSpPr>
          <p:nvPr>
            <p:ph type="dt" sz="half" idx="10"/>
          </p:nvPr>
        </p:nvSpPr>
        <p:spPr/>
        <p:txBody>
          <a:bodyPr/>
          <a:lstStyle/>
          <a:p>
            <a:fld id="{AA7D0636-AF8C-4309-A236-4F07DD489CFE}" type="datetimeFigureOut">
              <a:rPr lang="en-GB" smtClean="0"/>
              <a:t>09/11/2020</a:t>
            </a:fld>
            <a:endParaRPr lang="en-GB"/>
          </a:p>
        </p:txBody>
      </p:sp>
      <p:sp>
        <p:nvSpPr>
          <p:cNvPr id="5" name="Footer Placeholder 4">
            <a:extLst>
              <a:ext uri="{FF2B5EF4-FFF2-40B4-BE49-F238E27FC236}">
                <a16:creationId xmlns:a16="http://schemas.microsoft.com/office/drawing/2014/main" id="{56DACF87-3327-4B44-A803-D68BF9658C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E99CB8-30DB-4A21-B616-F6243484DAF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97234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46FA-8313-4887-A314-EEEB0B8241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CDDFA9F-99DC-4D1C-94B6-0FFEDBE9C2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6C1D3D-45C0-4FE1-9698-2B7A2796A9B8}"/>
              </a:ext>
            </a:extLst>
          </p:cNvPr>
          <p:cNvSpPr>
            <a:spLocks noGrp="1"/>
          </p:cNvSpPr>
          <p:nvPr>
            <p:ph type="dt" sz="half" idx="10"/>
          </p:nvPr>
        </p:nvSpPr>
        <p:spPr/>
        <p:txBody>
          <a:bodyPr/>
          <a:lstStyle/>
          <a:p>
            <a:fld id="{AA7D0636-AF8C-4309-A236-4F07DD489CFE}" type="datetimeFigureOut">
              <a:rPr lang="en-GB" smtClean="0"/>
              <a:t>09/11/2020</a:t>
            </a:fld>
            <a:endParaRPr lang="en-GB"/>
          </a:p>
        </p:txBody>
      </p:sp>
      <p:sp>
        <p:nvSpPr>
          <p:cNvPr id="5" name="Footer Placeholder 4">
            <a:extLst>
              <a:ext uri="{FF2B5EF4-FFF2-40B4-BE49-F238E27FC236}">
                <a16:creationId xmlns:a16="http://schemas.microsoft.com/office/drawing/2014/main" id="{D2F8306A-A9B8-4951-B4FC-874455B567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213843-1728-4F30-B351-0D759BE960C3}"/>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674135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6EDDA-1D75-4C19-9706-A635C9CF671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D51B825-D648-4FE5-8CCA-489A895E31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AC35B2D-4619-48BC-BB6D-CC67D141A7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70C46CE-436F-464B-9E9B-F2D10F6B3477}"/>
              </a:ext>
            </a:extLst>
          </p:cNvPr>
          <p:cNvSpPr>
            <a:spLocks noGrp="1"/>
          </p:cNvSpPr>
          <p:nvPr>
            <p:ph type="dt" sz="half" idx="10"/>
          </p:nvPr>
        </p:nvSpPr>
        <p:spPr/>
        <p:txBody>
          <a:bodyPr/>
          <a:lstStyle/>
          <a:p>
            <a:fld id="{AA7D0636-AF8C-4309-A236-4F07DD489CFE}" type="datetimeFigureOut">
              <a:rPr lang="en-GB" smtClean="0"/>
              <a:t>09/11/2020</a:t>
            </a:fld>
            <a:endParaRPr lang="en-GB"/>
          </a:p>
        </p:txBody>
      </p:sp>
      <p:sp>
        <p:nvSpPr>
          <p:cNvPr id="6" name="Footer Placeholder 5">
            <a:extLst>
              <a:ext uri="{FF2B5EF4-FFF2-40B4-BE49-F238E27FC236}">
                <a16:creationId xmlns:a16="http://schemas.microsoft.com/office/drawing/2014/main" id="{ADE3FE07-B58C-4BFC-94A3-4B40B5E8A2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91999F-C04F-406B-84AA-3B759BB76028}"/>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676576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9B55-F47A-437D-9BF1-8A4BB16D672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1683E18-663D-45E0-A399-EC5A0F6020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643B31-AFA7-494F-BACB-44B28352FB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08A6C64-87E0-4DB6-8EE8-EA57F4308A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E6DE35-A0D3-427D-84C8-5071919967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65B545D-36D8-4554-AEDE-BFBF00EE7B0D}"/>
              </a:ext>
            </a:extLst>
          </p:cNvPr>
          <p:cNvSpPr>
            <a:spLocks noGrp="1"/>
          </p:cNvSpPr>
          <p:nvPr>
            <p:ph type="dt" sz="half" idx="10"/>
          </p:nvPr>
        </p:nvSpPr>
        <p:spPr/>
        <p:txBody>
          <a:bodyPr/>
          <a:lstStyle/>
          <a:p>
            <a:fld id="{AA7D0636-AF8C-4309-A236-4F07DD489CFE}" type="datetimeFigureOut">
              <a:rPr lang="en-GB" smtClean="0"/>
              <a:t>09/11/2020</a:t>
            </a:fld>
            <a:endParaRPr lang="en-GB"/>
          </a:p>
        </p:txBody>
      </p:sp>
      <p:sp>
        <p:nvSpPr>
          <p:cNvPr id="8" name="Footer Placeholder 7">
            <a:extLst>
              <a:ext uri="{FF2B5EF4-FFF2-40B4-BE49-F238E27FC236}">
                <a16:creationId xmlns:a16="http://schemas.microsoft.com/office/drawing/2014/main" id="{BF7C2F51-1E62-4E90-824D-F31D9EE18AE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332559B-97D8-42F1-B494-FE1DF3784F1E}"/>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720843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C1CF3-9E02-4626-BFF0-C436793AFE8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9CE6912-8D36-4077-8E59-6D658D70E091}"/>
              </a:ext>
            </a:extLst>
          </p:cNvPr>
          <p:cNvSpPr>
            <a:spLocks noGrp="1"/>
          </p:cNvSpPr>
          <p:nvPr>
            <p:ph type="dt" sz="half" idx="10"/>
          </p:nvPr>
        </p:nvSpPr>
        <p:spPr/>
        <p:txBody>
          <a:bodyPr/>
          <a:lstStyle/>
          <a:p>
            <a:fld id="{AA7D0636-AF8C-4309-A236-4F07DD489CFE}" type="datetimeFigureOut">
              <a:rPr lang="en-GB" smtClean="0"/>
              <a:t>09/11/2020</a:t>
            </a:fld>
            <a:endParaRPr lang="en-GB"/>
          </a:p>
        </p:txBody>
      </p:sp>
      <p:sp>
        <p:nvSpPr>
          <p:cNvPr id="4" name="Footer Placeholder 3">
            <a:extLst>
              <a:ext uri="{FF2B5EF4-FFF2-40B4-BE49-F238E27FC236}">
                <a16:creationId xmlns:a16="http://schemas.microsoft.com/office/drawing/2014/main" id="{CD68D3CB-F866-4A98-8832-A30BEEAEB25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F3FA5C2-69FB-402F-B694-5CFDEA641C1F}"/>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2834928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EC4287-AE11-4BDE-9788-30C31919354F}"/>
              </a:ext>
            </a:extLst>
          </p:cNvPr>
          <p:cNvSpPr>
            <a:spLocks noGrp="1"/>
          </p:cNvSpPr>
          <p:nvPr>
            <p:ph type="dt" sz="half" idx="10"/>
          </p:nvPr>
        </p:nvSpPr>
        <p:spPr/>
        <p:txBody>
          <a:bodyPr/>
          <a:lstStyle/>
          <a:p>
            <a:fld id="{AA7D0636-AF8C-4309-A236-4F07DD489CFE}" type="datetimeFigureOut">
              <a:rPr lang="en-GB" smtClean="0"/>
              <a:t>09/11/2020</a:t>
            </a:fld>
            <a:endParaRPr lang="en-GB"/>
          </a:p>
        </p:txBody>
      </p:sp>
      <p:sp>
        <p:nvSpPr>
          <p:cNvPr id="3" name="Footer Placeholder 2">
            <a:extLst>
              <a:ext uri="{FF2B5EF4-FFF2-40B4-BE49-F238E27FC236}">
                <a16:creationId xmlns:a16="http://schemas.microsoft.com/office/drawing/2014/main" id="{C6076969-3D4C-4426-81E1-7CBCDEE88DF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816D2D7-53EE-4590-84D8-EE92469A471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653157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A421-F5DC-4BAB-A14B-6B79B4DC58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CEAC7E4-F997-4273-8588-A6B171227B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AAD4-1FAE-47D0-9105-7441908FC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E822C3-0AD8-4490-88D5-433A58A3EE12}"/>
              </a:ext>
            </a:extLst>
          </p:cNvPr>
          <p:cNvSpPr>
            <a:spLocks noGrp="1"/>
          </p:cNvSpPr>
          <p:nvPr>
            <p:ph type="dt" sz="half" idx="10"/>
          </p:nvPr>
        </p:nvSpPr>
        <p:spPr/>
        <p:txBody>
          <a:bodyPr/>
          <a:lstStyle/>
          <a:p>
            <a:fld id="{AA7D0636-AF8C-4309-A236-4F07DD489CFE}" type="datetimeFigureOut">
              <a:rPr lang="en-GB" smtClean="0"/>
              <a:t>09/11/2020</a:t>
            </a:fld>
            <a:endParaRPr lang="en-GB"/>
          </a:p>
        </p:txBody>
      </p:sp>
      <p:sp>
        <p:nvSpPr>
          <p:cNvPr id="6" name="Footer Placeholder 5">
            <a:extLst>
              <a:ext uri="{FF2B5EF4-FFF2-40B4-BE49-F238E27FC236}">
                <a16:creationId xmlns:a16="http://schemas.microsoft.com/office/drawing/2014/main" id="{39D0A800-60F9-4EDD-91F4-321823979AC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6B933B-58D7-4B17-BCB0-85621C4C55A4}"/>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3583931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D4C9-6DED-4D50-B56C-BDFC59C58E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1131036-0360-4991-B089-DFB59CAEA5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8F49E60-9505-4718-9D13-CA36713FA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E5BF27-8ABE-46EA-8B7C-1427AE53DED2}"/>
              </a:ext>
            </a:extLst>
          </p:cNvPr>
          <p:cNvSpPr>
            <a:spLocks noGrp="1"/>
          </p:cNvSpPr>
          <p:nvPr>
            <p:ph type="dt" sz="half" idx="10"/>
          </p:nvPr>
        </p:nvSpPr>
        <p:spPr/>
        <p:txBody>
          <a:bodyPr/>
          <a:lstStyle/>
          <a:p>
            <a:fld id="{AA7D0636-AF8C-4309-A236-4F07DD489CFE}" type="datetimeFigureOut">
              <a:rPr lang="en-GB" smtClean="0"/>
              <a:t>09/11/2020</a:t>
            </a:fld>
            <a:endParaRPr lang="en-GB"/>
          </a:p>
        </p:txBody>
      </p:sp>
      <p:sp>
        <p:nvSpPr>
          <p:cNvPr id="6" name="Footer Placeholder 5">
            <a:extLst>
              <a:ext uri="{FF2B5EF4-FFF2-40B4-BE49-F238E27FC236}">
                <a16:creationId xmlns:a16="http://schemas.microsoft.com/office/drawing/2014/main" id="{00C012B2-194C-4BF5-A227-A2B38EAEB7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25600EB-1457-42FC-88C0-A0FE861D393A}"/>
              </a:ext>
            </a:extLst>
          </p:cNvPr>
          <p:cNvSpPr>
            <a:spLocks noGrp="1"/>
          </p:cNvSpPr>
          <p:nvPr>
            <p:ph type="sldNum" sz="quarter" idx="12"/>
          </p:nvPr>
        </p:nvSpPr>
        <p:spPr/>
        <p:txBody>
          <a:bodyPr/>
          <a:lstStyle/>
          <a:p>
            <a:fld id="{033A866C-31F5-46CE-9AE3-DC190F34D21A}" type="slidenum">
              <a:rPr lang="en-GB" smtClean="0"/>
              <a:t>‹#›</a:t>
            </a:fld>
            <a:endParaRPr lang="en-GB"/>
          </a:p>
        </p:txBody>
      </p:sp>
    </p:spTree>
    <p:extLst>
      <p:ext uri="{BB962C8B-B14F-4D97-AF65-F5344CB8AC3E}">
        <p14:creationId xmlns:p14="http://schemas.microsoft.com/office/powerpoint/2010/main" val="1386539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6DFE9E-05C5-42E8-BA47-8621A9072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2DB0292-2E87-4068-B3D4-A823C9FE6E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C3C3A-5142-40EC-8AE2-F63EA0D7A1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D0636-AF8C-4309-A236-4F07DD489CFE}" type="datetimeFigureOut">
              <a:rPr lang="en-GB" smtClean="0"/>
              <a:t>09/11/2020</a:t>
            </a:fld>
            <a:endParaRPr lang="en-GB"/>
          </a:p>
        </p:txBody>
      </p:sp>
      <p:sp>
        <p:nvSpPr>
          <p:cNvPr id="5" name="Footer Placeholder 4">
            <a:extLst>
              <a:ext uri="{FF2B5EF4-FFF2-40B4-BE49-F238E27FC236}">
                <a16:creationId xmlns:a16="http://schemas.microsoft.com/office/drawing/2014/main" id="{DA837131-735E-47EA-8FE1-AF5C9CBD8E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F3D47FA-1D6B-4570-93EC-904B41E37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3A866C-31F5-46CE-9AE3-DC190F34D21A}" type="slidenum">
              <a:rPr lang="en-GB" smtClean="0"/>
              <a:t>‹#›</a:t>
            </a:fld>
            <a:endParaRPr lang="en-GB"/>
          </a:p>
        </p:txBody>
      </p:sp>
    </p:spTree>
    <p:extLst>
      <p:ext uri="{BB962C8B-B14F-4D97-AF65-F5344CB8AC3E}">
        <p14:creationId xmlns:p14="http://schemas.microsoft.com/office/powerpoint/2010/main" val="26000498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thd5066@ps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hyperlink" Target="http://web.ewu.edu/ewflora/Asteraceae/Carduus%20acanthoides.html" TargetMode="External"/><Relationship Id="rId4" Type="http://schemas.openxmlformats.org/officeDocument/2006/relationships/hyperlink" Target="https://www.brc.ac.uk/plantatlas/plant/carduus-nutan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hyperlink" Target="https://plants.usda.gov/core/profile?symbol=CANU4" TargetMode="External"/><Relationship Id="rId4" Type="http://schemas.openxmlformats.org/officeDocument/2006/relationships/hyperlink" Target="https://plants.usda.gov/core/profile?symbol=CAAC"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1.xml"/><Relationship Id="rId6" Type="http://schemas.openxmlformats.org/officeDocument/2006/relationships/hyperlink" Target="https://www.inspection.gc.ca/plants/seeds/testing-grading/seeds-identification/carduus-acanthoides/eng/1475881428791/1475881429283" TargetMode="External"/><Relationship Id="rId5" Type="http://schemas.openxmlformats.org/officeDocument/2006/relationships/hyperlink" Target="http://www.inspection.gc.ca/plants/seeds/testing-grading/seeds-identification/carduus-nutans/eng/1476277091719/1476277092202" TargetMode="External"/><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Biological_dispersal" TargetMode="External"/><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hyperlink" Target="https://www.pbs.org/wnet/nature/blog/the-future-of-the-wolves-of-isle-royale/"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43.xml.rels><?xml version="1.0" encoding="UTF-8" standalone="yes"?>
<Relationships xmlns="http://schemas.openxmlformats.org/package/2006/relationships"><Relationship Id="rId3" Type="http://schemas.openxmlformats.org/officeDocument/2006/relationships/image" Target="../media/image220.png"/><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3.jpeg"/><Relationship Id="rId1" Type="http://schemas.openxmlformats.org/officeDocument/2006/relationships/slideLayout" Target="../slideLayouts/slideLayout1.xml"/><Relationship Id="rId5" Type="http://schemas.openxmlformats.org/officeDocument/2006/relationships/image" Target="../media/image32.jpeg"/><Relationship Id="rId4" Type="http://schemas.openxmlformats.org/officeDocument/2006/relationships/image" Target="../media/image34.jpeg"/></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web.ewu.edu/ewflora/Asteraceae/Carduus%20acanthoides.html" TargetMode="External"/><Relationship Id="rId5" Type="http://schemas.openxmlformats.org/officeDocument/2006/relationships/image" Target="../media/image3.jpeg"/><Relationship Id="rId4" Type="http://schemas.openxmlformats.org/officeDocument/2006/relationships/hyperlink" Target="https://www.brc.ac.uk/plantatlas/plant/carduus-nutans"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hyperlink" Target="https://www.ready.gov/floods" TargetMode="External"/><Relationship Id="rId4" Type="http://schemas.openxmlformats.org/officeDocument/2006/relationships/hyperlink" Target="https://climate.nasa.gov/news/2499/polar-bears-across-the-arctic-face-shorter-sea-ice-season/"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mailto:thd5066@psu.edu"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E47522-770A-4384-B0A8-E129C666E0AE}"/>
              </a:ext>
            </a:extLst>
          </p:cNvPr>
          <p:cNvSpPr txBox="1"/>
          <p:nvPr/>
        </p:nvSpPr>
        <p:spPr>
          <a:xfrm>
            <a:off x="383374" y="1056024"/>
            <a:ext cx="11387777" cy="1261884"/>
          </a:xfrm>
          <a:prstGeom prst="rect">
            <a:avLst/>
          </a:prstGeom>
          <a:noFill/>
        </p:spPr>
        <p:txBody>
          <a:bodyPr wrap="square" rtlCol="0">
            <a:spAutoFit/>
          </a:bodyPr>
          <a:lstStyle/>
          <a:p>
            <a:pPr algn="ctr"/>
            <a:r>
              <a:rPr lang="en-GB" sz="3800" dirty="0"/>
              <a:t>Increased temperatures shift flower height distributions and seed dispersal patterns in invasive thistles</a:t>
            </a:r>
          </a:p>
        </p:txBody>
      </p:sp>
      <p:sp>
        <p:nvSpPr>
          <p:cNvPr id="61" name="TextBox 60">
            <a:extLst>
              <a:ext uri="{FF2B5EF4-FFF2-40B4-BE49-F238E27FC236}">
                <a16:creationId xmlns:a16="http://schemas.microsoft.com/office/drawing/2014/main" id="{EB182E7A-0341-485E-9BEF-995E8AA4B790}"/>
              </a:ext>
            </a:extLst>
          </p:cNvPr>
          <p:cNvSpPr txBox="1"/>
          <p:nvPr/>
        </p:nvSpPr>
        <p:spPr>
          <a:xfrm>
            <a:off x="402111" y="4234914"/>
            <a:ext cx="11387777" cy="2066400"/>
          </a:xfrm>
          <a:prstGeom prst="rect">
            <a:avLst/>
          </a:prstGeom>
          <a:noFill/>
        </p:spPr>
        <p:txBody>
          <a:bodyPr wrap="square" rtlCol="0">
            <a:spAutoFit/>
          </a:bodyPr>
          <a:lstStyle/>
          <a:p>
            <a:pPr algn="ctr"/>
            <a:endParaRPr lang="en-GB" sz="2400" dirty="0">
              <a:solidFill>
                <a:schemeClr val="bg1"/>
              </a:solidFill>
            </a:endParaRPr>
          </a:p>
          <a:p>
            <a:pPr algn="ctr">
              <a:lnSpc>
                <a:spcPct val="150000"/>
              </a:lnSpc>
            </a:pPr>
            <a:r>
              <a:rPr lang="en-GB" sz="2400" dirty="0"/>
              <a:t>Trevor Drees</a:t>
            </a:r>
          </a:p>
          <a:p>
            <a:pPr algn="ctr">
              <a:lnSpc>
                <a:spcPct val="150000"/>
              </a:lnSpc>
            </a:pPr>
            <a:r>
              <a:rPr lang="en-GB" sz="2400" dirty="0"/>
              <a:t>The Pennsylvania State University</a:t>
            </a:r>
          </a:p>
          <a:p>
            <a:pPr algn="ctr">
              <a:lnSpc>
                <a:spcPct val="150000"/>
              </a:lnSpc>
            </a:pPr>
            <a:r>
              <a:rPr lang="en-GB" sz="2400" dirty="0">
                <a:hlinkClick r:id="rId2">
                  <a:extLst>
                    <a:ext uri="{A12FA001-AC4F-418D-AE19-62706E023703}">
                      <ahyp:hlinkClr xmlns:ahyp="http://schemas.microsoft.com/office/drawing/2018/hyperlinkcolor" val="tx"/>
                    </a:ext>
                  </a:extLst>
                </a:hlinkClick>
              </a:rPr>
              <a:t>thd5066@psu.edu</a:t>
            </a:r>
            <a:endParaRPr lang="en-GB" sz="2400" dirty="0"/>
          </a:p>
        </p:txBody>
      </p:sp>
      <p:sp>
        <p:nvSpPr>
          <p:cNvPr id="2" name="Rectangle 1">
            <a:extLst>
              <a:ext uri="{FF2B5EF4-FFF2-40B4-BE49-F238E27FC236}">
                <a16:creationId xmlns:a16="http://schemas.microsoft.com/office/drawing/2014/main" id="{E02DC55E-D282-4C94-AEE8-71D315B743C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CAA2CEEF-033E-4D09-8FB5-4C9DAD10A179}"/>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584A7D9C-6BF8-43A6-AAB7-EA2782040E9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8E24F59C-7D2A-4E49-B48A-A2C044FAC0A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17CD65CF-4B65-4CD7-A44F-7A38330614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5E544CBE-09A6-409C-B6CB-B76456FFFAC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F84D8135-1007-49F9-9FC9-C15B2593FDFF}"/>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6468203C-2073-4B91-99E5-72C87535370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0F1AEE7B-1672-4DBA-8DCA-D3C8B399986B}"/>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629DC16F-D330-498E-90C1-96D40E78985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AFB94A93-0A0D-4C71-990B-879BDBDF1F6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A9032134-99DF-4FB3-87F2-66566661C5A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9C700331-E7FB-4FDB-89E3-3A1C4F742428}"/>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5E19C6E2-C869-4D86-B110-3A7462FBCD77}"/>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408108D-9791-4E9C-8833-6114F3265864}"/>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5E370ABA-C99E-41CB-8812-647070952E3F}"/>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62B4E431-2370-45BB-BBC3-15845FCC595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84A293D0-DB63-48B0-B385-E74B24BAFE7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9AB84557-91F8-4A15-882B-E9FB4FCB559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251C0335-6AB1-4BCE-8BC7-104635415B1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E91A25D2-5210-4E3C-B3D1-333E55AB1C5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FCB481FA-4D88-403D-9903-58ABC55B43BF}"/>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BB4DBD0-F470-40D3-B71F-3FB2F9B160B6}"/>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54DD6DCE-1ED2-48E2-A6EF-7DDAF365293E}"/>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F9EB2E49-5253-45D6-A36B-EFC91A6DD034}"/>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5AE3D69A-2158-4414-94C3-FE74D49752A9}"/>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58882633-77C0-4C44-8B02-508F3EDC6BC9}"/>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E6422B36-6FC3-4AE1-BEE6-ED18B50E1803}"/>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54197685-B5CF-4F7A-8FCA-774C38208F76}"/>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3323DD76-3032-47C0-9007-37F44DC4C93C}"/>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64977BBA-4E26-4202-9E4C-21FB26866D2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1D5FCAAB-6FFF-43C4-A18E-1326212E924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FC8AA345-4A1B-48E4-89A2-506F0E754C7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E8945DBF-9CD6-4C7E-8C4B-CD5A7AE8AD8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E1C41027-9633-4208-8F28-996445F2203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EA697F89-2EEA-489B-8D5D-99F4A4D41A3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6852C023-13CC-4A3F-AC25-0AD4E8B9E2B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92541DC7-765E-4325-8AA3-C075477985C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321DBEE4-B8E5-4278-8F5F-61D7E5E22DE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2117A1E9-A296-4B17-AF05-B79815FAF85D}"/>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EE7D832E-9E27-4760-9449-8589DFA9D91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E2755245-51C1-4E27-B732-BE5BA118EE8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FAF22D4E-80DE-44A5-8AFF-778C5D9B7FD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E6970FAE-998B-4E9E-9BCA-F4314717870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6813E70B-129E-4A6E-AE6C-5528660C8253}"/>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48864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B5C2C5E-2329-407E-95B7-043AD3CCEFDD}"/>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155BFA5-620A-4571-A0C7-9630185A6766}"/>
              </a:ext>
            </a:extLst>
          </p:cNvPr>
          <p:cNvSpPr/>
          <p:nvPr/>
        </p:nvSpPr>
        <p:spPr>
          <a:xfrm>
            <a:off x="6228080" y="3672960"/>
            <a:ext cx="1343152" cy="55156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CE0615C-11F7-46AC-941E-3EB8598317DF}"/>
              </a:ext>
            </a:extLst>
          </p:cNvPr>
          <p:cNvSpPr txBox="1"/>
          <p:nvPr/>
        </p:nvSpPr>
        <p:spPr>
          <a:xfrm>
            <a:off x="7611149" y="3624312"/>
            <a:ext cx="3635461" cy="646331"/>
          </a:xfrm>
          <a:prstGeom prst="rect">
            <a:avLst/>
          </a:prstGeom>
          <a:noFill/>
        </p:spPr>
        <p:txBody>
          <a:bodyPr wrap="square" rtlCol="0">
            <a:spAutoFit/>
          </a:bodyPr>
          <a:lstStyle/>
          <a:p>
            <a:r>
              <a:rPr lang="en-GB" dirty="0">
                <a:solidFill>
                  <a:srgbClr val="FF0000"/>
                </a:solidFill>
              </a:rPr>
              <a:t>Could affect growth; seeds released higher and travel further</a:t>
            </a:r>
          </a:p>
        </p:txBody>
      </p:sp>
      <p:sp>
        <p:nvSpPr>
          <p:cNvPr id="20" name="TextBox 19">
            <a:extLst>
              <a:ext uri="{FF2B5EF4-FFF2-40B4-BE49-F238E27FC236}">
                <a16:creationId xmlns:a16="http://schemas.microsoft.com/office/drawing/2014/main" id="{612FB9CF-D958-4F44-BAAF-256BEE3247AA}"/>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245043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B5C2C5E-2329-407E-95B7-043AD3CCEFDD}"/>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8FA16B2-37F1-4796-9C30-F34FAB28F540}"/>
              </a:ext>
            </a:extLst>
          </p:cNvPr>
          <p:cNvSpPr/>
          <p:nvPr/>
        </p:nvSpPr>
        <p:spPr>
          <a:xfrm>
            <a:off x="6228080" y="4224527"/>
            <a:ext cx="1343152" cy="2682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9F796CDD-EBA3-4A14-91CC-C1C3C68CE772}"/>
              </a:ext>
            </a:extLst>
          </p:cNvPr>
          <p:cNvSpPr txBox="1"/>
          <p:nvPr/>
        </p:nvSpPr>
        <p:spPr>
          <a:xfrm>
            <a:off x="7607225" y="4169536"/>
            <a:ext cx="3635461" cy="369332"/>
          </a:xfrm>
          <a:prstGeom prst="rect">
            <a:avLst/>
          </a:prstGeom>
          <a:noFill/>
        </p:spPr>
        <p:txBody>
          <a:bodyPr wrap="square" rtlCol="0">
            <a:spAutoFit/>
          </a:bodyPr>
          <a:lstStyle/>
          <a:p>
            <a:r>
              <a:rPr lang="en-GB" dirty="0">
                <a:solidFill>
                  <a:srgbClr val="FF0000"/>
                </a:solidFill>
              </a:rPr>
              <a:t>Faster wind blows seeds further</a:t>
            </a:r>
          </a:p>
        </p:txBody>
      </p:sp>
      <p:sp>
        <p:nvSpPr>
          <p:cNvPr id="20" name="TextBox 19">
            <a:extLst>
              <a:ext uri="{FF2B5EF4-FFF2-40B4-BE49-F238E27FC236}">
                <a16:creationId xmlns:a16="http://schemas.microsoft.com/office/drawing/2014/main" id="{FB21E498-F27B-4814-BD26-E17FCFEA50DC}"/>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49124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B5C2C5E-2329-407E-95B7-043AD3CCEFDD}"/>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882BA8D-8C85-4B22-BC25-DECC5C1FD56B}"/>
              </a:ext>
            </a:extLst>
          </p:cNvPr>
          <p:cNvSpPr/>
          <p:nvPr/>
        </p:nvSpPr>
        <p:spPr>
          <a:xfrm>
            <a:off x="6228080" y="4492752"/>
            <a:ext cx="2848864" cy="2682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92B8FF7-1372-4D0B-AE28-F9F8484AC91D}"/>
              </a:ext>
            </a:extLst>
          </p:cNvPr>
          <p:cNvSpPr txBox="1"/>
          <p:nvPr/>
        </p:nvSpPr>
        <p:spPr>
          <a:xfrm>
            <a:off x="6114931" y="4757741"/>
            <a:ext cx="3635461" cy="646331"/>
          </a:xfrm>
          <a:prstGeom prst="rect">
            <a:avLst/>
          </a:prstGeom>
          <a:noFill/>
        </p:spPr>
        <p:txBody>
          <a:bodyPr wrap="square" rtlCol="0">
            <a:spAutoFit/>
          </a:bodyPr>
          <a:lstStyle/>
          <a:p>
            <a:r>
              <a:rPr lang="en-GB" dirty="0">
                <a:solidFill>
                  <a:srgbClr val="FF0000"/>
                </a:solidFill>
              </a:rPr>
              <a:t>Extreme wind events can carry seeds very long distances</a:t>
            </a:r>
          </a:p>
        </p:txBody>
      </p:sp>
      <p:sp>
        <p:nvSpPr>
          <p:cNvPr id="20" name="TextBox 19">
            <a:extLst>
              <a:ext uri="{FF2B5EF4-FFF2-40B4-BE49-F238E27FC236}">
                <a16:creationId xmlns:a16="http://schemas.microsoft.com/office/drawing/2014/main" id="{911E942E-0F49-4E08-9A96-555C62316600}"/>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2861210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4324261"/>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a:p>
            <a:pPr marL="285750" indent="-285750">
              <a:buFont typeface="Arial" panose="020B0604020202020204" pitchFamily="34" charset="0"/>
              <a:buChar char="•"/>
            </a:pPr>
            <a:endParaRPr lang="en-GB" dirty="0"/>
          </a:p>
          <a:p>
            <a:r>
              <a:rPr lang="en-GB" dirty="0"/>
              <a:t>Land managers worry about how this will affect invasive species management… 65% have incorporated climate change into their management plans! (</a:t>
            </a:r>
            <a:r>
              <a:rPr lang="en-GB" dirty="0" err="1"/>
              <a:t>Beaury</a:t>
            </a:r>
            <a:r>
              <a:rPr lang="en-GB" dirty="0"/>
              <a:t> </a:t>
            </a:r>
            <a:r>
              <a:rPr lang="en-GB" i="1" dirty="0"/>
              <a:t>et al.</a:t>
            </a:r>
            <a:r>
              <a:rPr lang="en-GB" dirty="0"/>
              <a:t> 2020).</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B5C2C5E-2329-407E-95B7-043AD3CCEFDD}"/>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081A367-F132-4262-BA36-14ECCEDA9751}"/>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3266120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B5C2C5E-2329-407E-95B7-043AD3CCEFDD}"/>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1E255AE7-883F-41FF-BDEA-A403844B8EFE}"/>
              </a:ext>
            </a:extLst>
          </p:cNvPr>
          <p:cNvSpPr txBox="1"/>
          <p:nvPr/>
        </p:nvSpPr>
        <p:spPr>
          <a:xfrm>
            <a:off x="1003750" y="602265"/>
            <a:ext cx="9479558" cy="830997"/>
          </a:xfrm>
          <a:prstGeom prst="rect">
            <a:avLst/>
          </a:prstGeom>
          <a:noFill/>
        </p:spPr>
        <p:txBody>
          <a:bodyPr wrap="square" rtlCol="0">
            <a:spAutoFit/>
          </a:bodyPr>
          <a:lstStyle/>
          <a:p>
            <a:r>
              <a:rPr lang="en-GB" sz="4800" dirty="0"/>
              <a:t>Dream big…</a:t>
            </a:r>
          </a:p>
        </p:txBody>
      </p:sp>
      <p:sp>
        <p:nvSpPr>
          <p:cNvPr id="28" name="TextBox 27">
            <a:extLst>
              <a:ext uri="{FF2B5EF4-FFF2-40B4-BE49-F238E27FC236}">
                <a16:creationId xmlns:a16="http://schemas.microsoft.com/office/drawing/2014/main" id="{545F30BB-7D28-4309-A8EB-C17C657BC561}"/>
              </a:ext>
            </a:extLst>
          </p:cNvPr>
          <p:cNvSpPr txBox="1"/>
          <p:nvPr/>
        </p:nvSpPr>
        <p:spPr>
          <a:xfrm>
            <a:off x="5937750" y="1881439"/>
            <a:ext cx="5238533" cy="923330"/>
          </a:xfrm>
          <a:prstGeom prst="rect">
            <a:avLst/>
          </a:prstGeom>
          <a:noFill/>
        </p:spPr>
        <p:txBody>
          <a:bodyPr wrap="square" rtlCol="0">
            <a:spAutoFit/>
          </a:bodyPr>
          <a:lstStyle/>
          <a:p>
            <a:r>
              <a:rPr lang="en-GB" dirty="0"/>
              <a:t>A model including all of these factors would be an extremely useful tool for predicting changes in invasive species dispersal…</a:t>
            </a:r>
          </a:p>
        </p:txBody>
      </p:sp>
      <p:sp>
        <p:nvSpPr>
          <p:cNvPr id="29" name="Rectangle 28">
            <a:extLst>
              <a:ext uri="{FF2B5EF4-FFF2-40B4-BE49-F238E27FC236}">
                <a16:creationId xmlns:a16="http://schemas.microsoft.com/office/drawing/2014/main" id="{64CA3F7A-67D5-4DCC-A52D-8CCEC2BDDF9B}"/>
              </a:ext>
            </a:extLst>
          </p:cNvPr>
          <p:cNvSpPr/>
          <p:nvPr/>
        </p:nvSpPr>
        <p:spPr>
          <a:xfrm>
            <a:off x="1114250" y="3946194"/>
            <a:ext cx="43524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Changes in wind speeds</a:t>
            </a:r>
          </a:p>
        </p:txBody>
      </p:sp>
      <p:sp>
        <p:nvSpPr>
          <p:cNvPr id="30" name="Rectangle 29">
            <a:extLst>
              <a:ext uri="{FF2B5EF4-FFF2-40B4-BE49-F238E27FC236}">
                <a16:creationId xmlns:a16="http://schemas.microsoft.com/office/drawing/2014/main" id="{5E88C05B-2A4A-40C9-BAD6-940074998EFE}"/>
              </a:ext>
            </a:extLst>
          </p:cNvPr>
          <p:cNvSpPr/>
          <p:nvPr/>
        </p:nvSpPr>
        <p:spPr>
          <a:xfrm>
            <a:off x="1114249" y="4943434"/>
            <a:ext cx="43524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Increased frequency of extreme events</a:t>
            </a:r>
          </a:p>
        </p:txBody>
      </p:sp>
      <p:sp>
        <p:nvSpPr>
          <p:cNvPr id="31" name="Rectangle 30">
            <a:extLst>
              <a:ext uri="{FF2B5EF4-FFF2-40B4-BE49-F238E27FC236}">
                <a16:creationId xmlns:a16="http://schemas.microsoft.com/office/drawing/2014/main" id="{3AA3A29B-4A78-4EF2-8CE5-49E091B55147}"/>
              </a:ext>
            </a:extLst>
          </p:cNvPr>
          <p:cNvSpPr/>
          <p:nvPr/>
        </p:nvSpPr>
        <p:spPr>
          <a:xfrm>
            <a:off x="1114250" y="2948954"/>
            <a:ext cx="43524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Precipitation shifts</a:t>
            </a:r>
          </a:p>
        </p:txBody>
      </p:sp>
      <p:sp>
        <p:nvSpPr>
          <p:cNvPr id="32" name="Rectangle 31">
            <a:extLst>
              <a:ext uri="{FF2B5EF4-FFF2-40B4-BE49-F238E27FC236}">
                <a16:creationId xmlns:a16="http://schemas.microsoft.com/office/drawing/2014/main" id="{54EC9103-1A2A-4F30-81F8-3D12DDC6E146}"/>
              </a:ext>
            </a:extLst>
          </p:cNvPr>
          <p:cNvSpPr/>
          <p:nvPr/>
        </p:nvSpPr>
        <p:spPr>
          <a:xfrm>
            <a:off x="1114250" y="1951714"/>
            <a:ext cx="43524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Temperature increases</a:t>
            </a:r>
          </a:p>
        </p:txBody>
      </p:sp>
    </p:spTree>
    <p:extLst>
      <p:ext uri="{BB962C8B-B14F-4D97-AF65-F5344CB8AC3E}">
        <p14:creationId xmlns:p14="http://schemas.microsoft.com/office/powerpoint/2010/main" val="4256429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B5C2C5E-2329-407E-95B7-043AD3CCEFDD}"/>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1E255AE7-883F-41FF-BDEA-A403844B8EFE}"/>
              </a:ext>
            </a:extLst>
          </p:cNvPr>
          <p:cNvSpPr txBox="1"/>
          <p:nvPr/>
        </p:nvSpPr>
        <p:spPr>
          <a:xfrm>
            <a:off x="1003750" y="602265"/>
            <a:ext cx="9479558" cy="830997"/>
          </a:xfrm>
          <a:prstGeom prst="rect">
            <a:avLst/>
          </a:prstGeom>
          <a:noFill/>
        </p:spPr>
        <p:txBody>
          <a:bodyPr wrap="square" rtlCol="0">
            <a:spAutoFit/>
          </a:bodyPr>
          <a:lstStyle/>
          <a:p>
            <a:r>
              <a:rPr lang="en-GB" sz="4800" dirty="0"/>
              <a:t>Dream big… but start small</a:t>
            </a:r>
          </a:p>
        </p:txBody>
      </p:sp>
      <p:sp>
        <p:nvSpPr>
          <p:cNvPr id="28" name="TextBox 27">
            <a:extLst>
              <a:ext uri="{FF2B5EF4-FFF2-40B4-BE49-F238E27FC236}">
                <a16:creationId xmlns:a16="http://schemas.microsoft.com/office/drawing/2014/main" id="{545F30BB-7D28-4309-A8EB-C17C657BC561}"/>
              </a:ext>
            </a:extLst>
          </p:cNvPr>
          <p:cNvSpPr txBox="1"/>
          <p:nvPr/>
        </p:nvSpPr>
        <p:spPr>
          <a:xfrm>
            <a:off x="5937750" y="1881439"/>
            <a:ext cx="5238533" cy="2031325"/>
          </a:xfrm>
          <a:prstGeom prst="rect">
            <a:avLst/>
          </a:prstGeom>
          <a:noFill/>
        </p:spPr>
        <p:txBody>
          <a:bodyPr wrap="square" rtlCol="0">
            <a:spAutoFit/>
          </a:bodyPr>
          <a:lstStyle/>
          <a:p>
            <a:r>
              <a:rPr lang="en-GB" dirty="0"/>
              <a:t>A model including all of these factors would be an extremely useful tool for predicting changes in invasive species dispersal…</a:t>
            </a:r>
          </a:p>
          <a:p>
            <a:endParaRPr lang="en-GB" dirty="0"/>
          </a:p>
          <a:p>
            <a:r>
              <a:rPr lang="en-GB" dirty="0"/>
              <a:t>… but it would also be quite complicated, and would require a lot of data. Perhaps we should start with something simpler?</a:t>
            </a:r>
          </a:p>
        </p:txBody>
      </p:sp>
      <p:sp>
        <p:nvSpPr>
          <p:cNvPr id="29" name="Rectangle 28">
            <a:extLst>
              <a:ext uri="{FF2B5EF4-FFF2-40B4-BE49-F238E27FC236}">
                <a16:creationId xmlns:a16="http://schemas.microsoft.com/office/drawing/2014/main" id="{64CA3F7A-67D5-4DCC-A52D-8CCEC2BDDF9B}"/>
              </a:ext>
            </a:extLst>
          </p:cNvPr>
          <p:cNvSpPr/>
          <p:nvPr/>
        </p:nvSpPr>
        <p:spPr>
          <a:xfrm>
            <a:off x="1114250" y="3946194"/>
            <a:ext cx="43524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Changes in wind speeds</a:t>
            </a:r>
          </a:p>
        </p:txBody>
      </p:sp>
      <p:sp>
        <p:nvSpPr>
          <p:cNvPr id="30" name="Rectangle 29">
            <a:extLst>
              <a:ext uri="{FF2B5EF4-FFF2-40B4-BE49-F238E27FC236}">
                <a16:creationId xmlns:a16="http://schemas.microsoft.com/office/drawing/2014/main" id="{5E88C05B-2A4A-40C9-BAD6-940074998EFE}"/>
              </a:ext>
            </a:extLst>
          </p:cNvPr>
          <p:cNvSpPr/>
          <p:nvPr/>
        </p:nvSpPr>
        <p:spPr>
          <a:xfrm>
            <a:off x="1114249" y="4943434"/>
            <a:ext cx="43524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Increased frequency of extreme events</a:t>
            </a:r>
          </a:p>
        </p:txBody>
      </p:sp>
      <p:sp>
        <p:nvSpPr>
          <p:cNvPr id="31" name="Rectangle 30">
            <a:extLst>
              <a:ext uri="{FF2B5EF4-FFF2-40B4-BE49-F238E27FC236}">
                <a16:creationId xmlns:a16="http://schemas.microsoft.com/office/drawing/2014/main" id="{3AA3A29B-4A78-4EF2-8CE5-49E091B55147}"/>
              </a:ext>
            </a:extLst>
          </p:cNvPr>
          <p:cNvSpPr/>
          <p:nvPr/>
        </p:nvSpPr>
        <p:spPr>
          <a:xfrm>
            <a:off x="1114250" y="2948954"/>
            <a:ext cx="43524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Precipitation shifts</a:t>
            </a:r>
          </a:p>
        </p:txBody>
      </p:sp>
      <p:sp>
        <p:nvSpPr>
          <p:cNvPr id="32" name="Rectangle 31">
            <a:extLst>
              <a:ext uri="{FF2B5EF4-FFF2-40B4-BE49-F238E27FC236}">
                <a16:creationId xmlns:a16="http://schemas.microsoft.com/office/drawing/2014/main" id="{54EC9103-1A2A-4F30-81F8-3D12DDC6E146}"/>
              </a:ext>
            </a:extLst>
          </p:cNvPr>
          <p:cNvSpPr/>
          <p:nvPr/>
        </p:nvSpPr>
        <p:spPr>
          <a:xfrm>
            <a:off x="1114250" y="1951714"/>
            <a:ext cx="43524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Temperature increases</a:t>
            </a:r>
          </a:p>
        </p:txBody>
      </p:sp>
    </p:spTree>
    <p:extLst>
      <p:ext uri="{BB962C8B-B14F-4D97-AF65-F5344CB8AC3E}">
        <p14:creationId xmlns:p14="http://schemas.microsoft.com/office/powerpoint/2010/main" val="406903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B5C2C5E-2329-407E-95B7-043AD3CCEFDD}"/>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1E255AE7-883F-41FF-BDEA-A403844B8EFE}"/>
              </a:ext>
            </a:extLst>
          </p:cNvPr>
          <p:cNvSpPr txBox="1"/>
          <p:nvPr/>
        </p:nvSpPr>
        <p:spPr>
          <a:xfrm>
            <a:off x="1003750" y="602265"/>
            <a:ext cx="9479558" cy="830997"/>
          </a:xfrm>
          <a:prstGeom prst="rect">
            <a:avLst/>
          </a:prstGeom>
          <a:noFill/>
        </p:spPr>
        <p:txBody>
          <a:bodyPr wrap="square" rtlCol="0">
            <a:spAutoFit/>
          </a:bodyPr>
          <a:lstStyle/>
          <a:p>
            <a:r>
              <a:rPr lang="en-GB" sz="4800" dirty="0"/>
              <a:t>Dream big… but start small</a:t>
            </a:r>
          </a:p>
        </p:txBody>
      </p:sp>
      <p:sp>
        <p:nvSpPr>
          <p:cNvPr id="28" name="TextBox 27">
            <a:extLst>
              <a:ext uri="{FF2B5EF4-FFF2-40B4-BE49-F238E27FC236}">
                <a16:creationId xmlns:a16="http://schemas.microsoft.com/office/drawing/2014/main" id="{545F30BB-7D28-4309-A8EB-C17C657BC561}"/>
              </a:ext>
            </a:extLst>
          </p:cNvPr>
          <p:cNvSpPr txBox="1"/>
          <p:nvPr/>
        </p:nvSpPr>
        <p:spPr>
          <a:xfrm>
            <a:off x="5937750" y="1881439"/>
            <a:ext cx="5238533" cy="3416320"/>
          </a:xfrm>
          <a:prstGeom prst="rect">
            <a:avLst/>
          </a:prstGeom>
          <a:noFill/>
        </p:spPr>
        <p:txBody>
          <a:bodyPr wrap="square" rtlCol="0">
            <a:spAutoFit/>
          </a:bodyPr>
          <a:lstStyle/>
          <a:p>
            <a:r>
              <a:rPr lang="en-GB" dirty="0"/>
              <a:t>A model including all of these factors would be an extremely useful tool for predicting changes in invasive species dispersal…</a:t>
            </a:r>
          </a:p>
          <a:p>
            <a:endParaRPr lang="en-GB" dirty="0"/>
          </a:p>
          <a:p>
            <a:r>
              <a:rPr lang="en-GB" dirty="0"/>
              <a:t>… but it would also be quite complicated, and would require a lot of data. Perhaps we should start with something simpler?</a:t>
            </a:r>
          </a:p>
          <a:p>
            <a:endParaRPr lang="en-GB" dirty="0"/>
          </a:p>
          <a:p>
            <a:r>
              <a:rPr lang="en-GB" i="1" dirty="0"/>
              <a:t>We will examine how temperature increases affect invasive plant dispersal and construct the bulk of the model framework necessary to incorporate shifts in other climatic factors.</a:t>
            </a:r>
          </a:p>
        </p:txBody>
      </p:sp>
      <p:sp>
        <p:nvSpPr>
          <p:cNvPr id="29" name="Rectangle 28">
            <a:extLst>
              <a:ext uri="{FF2B5EF4-FFF2-40B4-BE49-F238E27FC236}">
                <a16:creationId xmlns:a16="http://schemas.microsoft.com/office/drawing/2014/main" id="{64CA3F7A-67D5-4DCC-A52D-8CCEC2BDDF9B}"/>
              </a:ext>
            </a:extLst>
          </p:cNvPr>
          <p:cNvSpPr/>
          <p:nvPr/>
        </p:nvSpPr>
        <p:spPr>
          <a:xfrm>
            <a:off x="1114250" y="3946194"/>
            <a:ext cx="4352400"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Changes in wind speeds</a:t>
            </a:r>
          </a:p>
        </p:txBody>
      </p:sp>
      <p:sp>
        <p:nvSpPr>
          <p:cNvPr id="30" name="Rectangle 29">
            <a:extLst>
              <a:ext uri="{FF2B5EF4-FFF2-40B4-BE49-F238E27FC236}">
                <a16:creationId xmlns:a16="http://schemas.microsoft.com/office/drawing/2014/main" id="{5E88C05B-2A4A-40C9-BAD6-940074998EFE}"/>
              </a:ext>
            </a:extLst>
          </p:cNvPr>
          <p:cNvSpPr/>
          <p:nvPr/>
        </p:nvSpPr>
        <p:spPr>
          <a:xfrm>
            <a:off x="1114249" y="4943434"/>
            <a:ext cx="4352400"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Increased frequency of extreme events</a:t>
            </a:r>
          </a:p>
        </p:txBody>
      </p:sp>
      <p:sp>
        <p:nvSpPr>
          <p:cNvPr id="31" name="Rectangle 30">
            <a:extLst>
              <a:ext uri="{FF2B5EF4-FFF2-40B4-BE49-F238E27FC236}">
                <a16:creationId xmlns:a16="http://schemas.microsoft.com/office/drawing/2014/main" id="{3AA3A29B-4A78-4EF2-8CE5-49E091B55147}"/>
              </a:ext>
            </a:extLst>
          </p:cNvPr>
          <p:cNvSpPr/>
          <p:nvPr/>
        </p:nvSpPr>
        <p:spPr>
          <a:xfrm>
            <a:off x="1114250" y="2948954"/>
            <a:ext cx="4352400"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Precipitation shifts</a:t>
            </a:r>
          </a:p>
        </p:txBody>
      </p:sp>
      <p:sp>
        <p:nvSpPr>
          <p:cNvPr id="32" name="Rectangle 31">
            <a:extLst>
              <a:ext uri="{FF2B5EF4-FFF2-40B4-BE49-F238E27FC236}">
                <a16:creationId xmlns:a16="http://schemas.microsoft.com/office/drawing/2014/main" id="{54EC9103-1A2A-4F30-81F8-3D12DDC6E146}"/>
              </a:ext>
            </a:extLst>
          </p:cNvPr>
          <p:cNvSpPr/>
          <p:nvPr/>
        </p:nvSpPr>
        <p:spPr>
          <a:xfrm>
            <a:off x="1114250" y="1951714"/>
            <a:ext cx="43524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Temperature increases</a:t>
            </a:r>
          </a:p>
        </p:txBody>
      </p:sp>
    </p:spTree>
    <p:extLst>
      <p:ext uri="{BB962C8B-B14F-4D97-AF65-F5344CB8AC3E}">
        <p14:creationId xmlns:p14="http://schemas.microsoft.com/office/powerpoint/2010/main" val="3635499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923330"/>
          </a:xfrm>
          <a:prstGeom prst="rect">
            <a:avLst/>
          </a:prstGeom>
          <a:noFill/>
        </p:spPr>
        <p:txBody>
          <a:bodyPr wrap="square" rtlCol="0">
            <a:spAutoFit/>
          </a:bodyPr>
          <a:lstStyle/>
          <a:p>
            <a:r>
              <a:rPr lang="en-GB" i="1" dirty="0"/>
              <a:t>Use empirical data and mechanistic models to predict how increases in temperature will alter dispersal patterns in invasive plant species.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B5C2C5E-2329-407E-95B7-043AD3CCEFDD}"/>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Research goal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017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2862322"/>
          </a:xfrm>
          <a:prstGeom prst="rect">
            <a:avLst/>
          </a:prstGeom>
          <a:noFill/>
        </p:spPr>
        <p:txBody>
          <a:bodyPr wrap="square" rtlCol="0">
            <a:spAutoFit/>
          </a:bodyPr>
          <a:lstStyle/>
          <a:p>
            <a:r>
              <a:rPr lang="en-GB" i="1" dirty="0"/>
              <a:t>Use empirical data and mechanistic models to predict how increases in temperature will alter dispersal patterns in invasive plant species.</a:t>
            </a:r>
          </a:p>
          <a:p>
            <a:endParaRPr lang="en-GB" i="1" dirty="0"/>
          </a:p>
          <a:p>
            <a:r>
              <a:rPr lang="en-GB" dirty="0"/>
              <a:t>Not all species will exhibit the same responses to temperature increases, though.</a:t>
            </a:r>
          </a:p>
          <a:p>
            <a:endParaRPr lang="en-GB" dirty="0"/>
          </a:p>
          <a:p>
            <a:r>
              <a:rPr lang="en-GB" dirty="0"/>
              <a:t>We need to choose a species to use as a case study…</a:t>
            </a:r>
          </a:p>
          <a:p>
            <a:endParaRPr lang="en-GB" i="1" dirty="0"/>
          </a:p>
          <a:p>
            <a:endParaRPr lang="en-GB" dirty="0"/>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B5C2C5E-2329-407E-95B7-043AD3CCEFDD}"/>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Research goal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6459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57BA1AE5-3377-4D9C-A4A9-39E5E024DC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9C672878-EEB6-42BA-B73D-254E92631E7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20225425-013E-41B7-8EAC-1173724143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B8C26226-7457-43B0-B34D-026DF9886446}"/>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Rectangle 202">
            <a:extLst>
              <a:ext uri="{FF2B5EF4-FFF2-40B4-BE49-F238E27FC236}">
                <a16:creationId xmlns:a16="http://schemas.microsoft.com/office/drawing/2014/main" id="{E01D873F-52C4-4ECA-BBE9-B19CC930A2E1}"/>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0F9D29F3-3984-4EE6-BFE9-E25CAECF5A5A}"/>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679DEA79-A32F-4E7E-A231-6636ABB99AB0}"/>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604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algn="ctr"/>
            <a:r>
              <a:rPr lang="en-GB" sz="2600" dirty="0">
                <a:solidFill>
                  <a:schemeClr val="bg1"/>
                </a:solidFill>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algn="ctr"/>
            <a:r>
              <a:rPr lang="en-GB" sz="2600" dirty="0">
                <a:solidFill>
                  <a:schemeClr val="bg1"/>
                </a:solidFill>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algn="ctr"/>
            <a:r>
              <a:rPr lang="en-GB" sz="2600" dirty="0">
                <a:solidFill>
                  <a:schemeClr val="bg1"/>
                </a:solidFill>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algn="ctr"/>
            <a:r>
              <a:rPr lang="en-GB" sz="2600" dirty="0">
                <a:solidFill>
                  <a:schemeClr val="bg1"/>
                </a:solidFill>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6">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Tree>
    <p:extLst>
      <p:ext uri="{BB962C8B-B14F-4D97-AF65-F5344CB8AC3E}">
        <p14:creationId xmlns:p14="http://schemas.microsoft.com/office/powerpoint/2010/main" val="354309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8" descr="Image result for carduus nutans">
            <a:extLst>
              <a:ext uri="{FF2B5EF4-FFF2-40B4-BE49-F238E27FC236}">
                <a16:creationId xmlns:a16="http://schemas.microsoft.com/office/drawing/2014/main" id="{A4D79D5F-0226-410F-9053-D9A800A1F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097" y="2404523"/>
            <a:ext cx="4311813" cy="34577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age result for carduus acanthoides">
            <a:extLst>
              <a:ext uri="{FF2B5EF4-FFF2-40B4-BE49-F238E27FC236}">
                <a16:creationId xmlns:a16="http://schemas.microsoft.com/office/drawing/2014/main" id="{0BA6B335-D2F7-47FF-A0E1-9E5FF1B6E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3921" y="2404522"/>
            <a:ext cx="4311814" cy="34577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319DC2-3738-475C-BF21-65AB19857EAD}"/>
              </a:ext>
            </a:extLst>
          </p:cNvPr>
          <p:cNvSpPr txBox="1"/>
          <p:nvPr/>
        </p:nvSpPr>
        <p:spPr>
          <a:xfrm>
            <a:off x="4435645" y="5662231"/>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sp>
        <p:nvSpPr>
          <p:cNvPr id="19" name="TextBox 18">
            <a:extLst>
              <a:ext uri="{FF2B5EF4-FFF2-40B4-BE49-F238E27FC236}">
                <a16:creationId xmlns:a16="http://schemas.microsoft.com/office/drawing/2014/main" id="{52506DD2-EAB0-41E2-9A09-A14FD1140CFD}"/>
              </a:ext>
            </a:extLst>
          </p:cNvPr>
          <p:cNvSpPr txBox="1"/>
          <p:nvPr/>
        </p:nvSpPr>
        <p:spPr>
          <a:xfrm>
            <a:off x="9981011" y="5664902"/>
            <a:ext cx="1643954"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5">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
        <p:nvSpPr>
          <p:cNvPr id="21" name="TextBox 20">
            <a:extLst>
              <a:ext uri="{FF2B5EF4-FFF2-40B4-BE49-F238E27FC236}">
                <a16:creationId xmlns:a16="http://schemas.microsoft.com/office/drawing/2014/main" id="{6F66EDCB-6E59-4935-8F31-AE4B83EAFB59}"/>
              </a:ext>
            </a:extLst>
          </p:cNvPr>
          <p:cNvSpPr txBox="1"/>
          <p:nvPr/>
        </p:nvSpPr>
        <p:spPr>
          <a:xfrm>
            <a:off x="7385553" y="1880447"/>
            <a:ext cx="3251558" cy="492443"/>
          </a:xfrm>
          <a:prstGeom prst="rect">
            <a:avLst/>
          </a:prstGeom>
          <a:noFill/>
        </p:spPr>
        <p:txBody>
          <a:bodyPr wrap="square" rtlCol="0">
            <a:spAutoFit/>
          </a:bodyPr>
          <a:lstStyle/>
          <a:p>
            <a:pPr algn="ctr"/>
            <a:r>
              <a:rPr lang="en-GB" sz="2600" i="1" dirty="0"/>
              <a:t>Carduus </a:t>
            </a:r>
            <a:r>
              <a:rPr lang="en-GB" sz="2600" i="1" dirty="0" err="1"/>
              <a:t>acanthoides</a:t>
            </a:r>
            <a:endParaRPr lang="en-GB" sz="2600" i="1" dirty="0"/>
          </a:p>
        </p:txBody>
      </p:sp>
      <p:sp>
        <p:nvSpPr>
          <p:cNvPr id="7" name="TextBox 6">
            <a:extLst>
              <a:ext uri="{FF2B5EF4-FFF2-40B4-BE49-F238E27FC236}">
                <a16:creationId xmlns:a16="http://schemas.microsoft.com/office/drawing/2014/main" id="{25D4399F-2E2A-4008-A3AD-134C6D430020}"/>
              </a:ext>
            </a:extLst>
          </p:cNvPr>
          <p:cNvSpPr txBox="1"/>
          <p:nvPr/>
        </p:nvSpPr>
        <p:spPr>
          <a:xfrm>
            <a:off x="700974" y="5890726"/>
            <a:ext cx="5180132" cy="338554"/>
          </a:xfrm>
          <a:prstGeom prst="rect">
            <a:avLst/>
          </a:prstGeom>
          <a:noFill/>
        </p:spPr>
        <p:txBody>
          <a:bodyPr wrap="square" rtlCol="0">
            <a:spAutoFit/>
          </a:bodyPr>
          <a:lstStyle/>
          <a:p>
            <a:pPr algn="ctr"/>
            <a:r>
              <a:rPr lang="en-GB" sz="1600" dirty="0"/>
              <a:t>“musk thistle”, “nodding thistle”</a:t>
            </a:r>
          </a:p>
        </p:txBody>
      </p:sp>
      <p:sp>
        <p:nvSpPr>
          <p:cNvPr id="23" name="TextBox 22">
            <a:extLst>
              <a:ext uri="{FF2B5EF4-FFF2-40B4-BE49-F238E27FC236}">
                <a16:creationId xmlns:a16="http://schemas.microsoft.com/office/drawing/2014/main" id="{4DC9228F-04DD-4F7D-A74D-EC144CD60C92}"/>
              </a:ext>
            </a:extLst>
          </p:cNvPr>
          <p:cNvSpPr txBox="1"/>
          <p:nvPr/>
        </p:nvSpPr>
        <p:spPr>
          <a:xfrm>
            <a:off x="6971962" y="5884526"/>
            <a:ext cx="4215845" cy="584775"/>
          </a:xfrm>
          <a:prstGeom prst="rect">
            <a:avLst/>
          </a:prstGeom>
          <a:noFill/>
        </p:spPr>
        <p:txBody>
          <a:bodyPr wrap="square" rtlCol="0">
            <a:spAutoFit/>
          </a:bodyPr>
          <a:lstStyle/>
          <a:p>
            <a:pPr algn="ctr"/>
            <a:r>
              <a:rPr lang="en-GB" sz="1600" dirty="0"/>
              <a:t>“</a:t>
            </a:r>
            <a:r>
              <a:rPr lang="en-GB" sz="1600" dirty="0" err="1"/>
              <a:t>plumeless</a:t>
            </a:r>
            <a:r>
              <a:rPr lang="en-GB" sz="1600" dirty="0"/>
              <a:t> thistle”, “spiny </a:t>
            </a:r>
            <a:r>
              <a:rPr lang="en-GB" sz="1600" dirty="0" err="1"/>
              <a:t>plumeless</a:t>
            </a:r>
            <a:r>
              <a:rPr lang="en-GB" sz="1600" dirty="0"/>
              <a:t> thistle”</a:t>
            </a:r>
          </a:p>
          <a:p>
            <a:pPr algn="ctr"/>
            <a:endParaRPr lang="en-GB" sz="1600" dirty="0"/>
          </a:p>
        </p:txBody>
      </p:sp>
      <p:sp>
        <p:nvSpPr>
          <p:cNvPr id="66" name="TextBox 65">
            <a:extLst>
              <a:ext uri="{FF2B5EF4-FFF2-40B4-BE49-F238E27FC236}">
                <a16:creationId xmlns:a16="http://schemas.microsoft.com/office/drawing/2014/main" id="{DC5B66B9-CDAA-435C-B89D-AC0BC254C419}"/>
              </a:ext>
            </a:extLst>
          </p:cNvPr>
          <p:cNvSpPr txBox="1"/>
          <p:nvPr/>
        </p:nvSpPr>
        <p:spPr>
          <a:xfrm>
            <a:off x="1748072" y="1843799"/>
            <a:ext cx="3251558" cy="492443"/>
          </a:xfrm>
          <a:prstGeom prst="rect">
            <a:avLst/>
          </a:prstGeom>
          <a:noFill/>
        </p:spPr>
        <p:txBody>
          <a:bodyPr wrap="square" rtlCol="0">
            <a:spAutoFit/>
          </a:bodyPr>
          <a:lstStyle/>
          <a:p>
            <a:pPr algn="ctr"/>
            <a:r>
              <a:rPr lang="en-GB" sz="2600" i="1" dirty="0"/>
              <a:t>Carduus nutans</a:t>
            </a:r>
          </a:p>
        </p:txBody>
      </p:sp>
      <p:sp>
        <p:nvSpPr>
          <p:cNvPr id="2" name="Rectangle 1">
            <a:extLst>
              <a:ext uri="{FF2B5EF4-FFF2-40B4-BE49-F238E27FC236}">
                <a16:creationId xmlns:a16="http://schemas.microsoft.com/office/drawing/2014/main" id="{CF1AA4A3-41F9-4AA0-9EDE-955C6ADAB9E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EC845BD-16E0-46F4-93BD-32610A989335}"/>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FBB79D05-338F-4AB1-8FE8-90EAEBCC343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081EC5D-39A8-44BB-927C-40F43178FD1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9DDC213-E0CF-4366-B70D-11CBFA264EFF}"/>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67F6D0B-1F01-4EF8-80EC-8FC1F58FA4E4}"/>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D49BEA9-4273-458B-97B2-5112C68946A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1A1C721-8008-470B-8742-087C81A97272}"/>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11979ED-BC9A-4E63-8D67-E4364A5E9423}"/>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EB648C1-E1B2-451A-AAA6-A25078511E3C}"/>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0671378-B1A8-467E-97CE-130C18F9545B}"/>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8F9490-122E-41B3-BBE1-1930C2EEDD4E}"/>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815460B-7871-49C0-98F9-AFE77D34F328}"/>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38B90FA8-6B3F-4AB1-AB07-8AE57796195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B8DB14A5-06EF-4DE0-8C25-FA22CBD6D50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39334203-A97F-4137-93E5-C20472B0338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1E087427-B519-421D-AA91-4FFE58A9B25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DEEA3A9F-93C9-4BA0-BE19-3CEE9F0C33E8}"/>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FDEC14C3-F168-4619-B2B4-6C83AE6AE92D}"/>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497BB158-425D-43A4-9BDD-0FC0B9A1B6D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57C22753-8B4C-44BF-8AFA-7D4CB5D1824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252D9B02-62BA-4682-86DE-C7BA382F9AB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6C8F3BBD-682F-4B01-8C3D-4BF54260FCA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AC880DDE-10C8-4230-9E00-44245AB9D127}"/>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283EDA6-2611-4F34-AB46-9AD83C8733B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D81AC9E9-B767-4D2E-A095-2054E096B76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00FFB548-209A-49B2-8AFB-906A17C80829}"/>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F4AC4866-6468-402E-9951-76AE736CC75E}"/>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C0EFA01C-40C8-4EC2-A8AF-3DDCE0506A6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CAC8764D-A2DF-4896-8F17-C027483CEB3D}"/>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8772F139-07D2-423F-9DA1-54F974290DA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827A2DA-F633-4A54-A154-911104E874A0}"/>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F687B868-613F-493C-8BE0-CE0D88A000C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BB9477BC-3744-42BC-BAC7-47EA2FF5405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3197EC2A-34B1-4B91-AAD6-4DE27311823D}"/>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C634079F-EA1E-499B-8FC8-45168DC702A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5" name="Rectangle 1024">
            <a:extLst>
              <a:ext uri="{FF2B5EF4-FFF2-40B4-BE49-F238E27FC236}">
                <a16:creationId xmlns:a16="http://schemas.microsoft.com/office/drawing/2014/main" id="{678946CB-0C66-4301-9964-6571601DE270}"/>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6" name="Rectangle 1025">
            <a:extLst>
              <a:ext uri="{FF2B5EF4-FFF2-40B4-BE49-F238E27FC236}">
                <a16:creationId xmlns:a16="http://schemas.microsoft.com/office/drawing/2014/main" id="{A8248078-C5C8-495C-8BBE-84829414E40A}"/>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7" name="Rectangle 1026">
            <a:extLst>
              <a:ext uri="{FF2B5EF4-FFF2-40B4-BE49-F238E27FC236}">
                <a16:creationId xmlns:a16="http://schemas.microsoft.com/office/drawing/2014/main" id="{3153FDF8-5D95-4F91-B961-46AB961D995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8" name="Rectangle 1027">
            <a:extLst>
              <a:ext uri="{FF2B5EF4-FFF2-40B4-BE49-F238E27FC236}">
                <a16:creationId xmlns:a16="http://schemas.microsoft.com/office/drawing/2014/main" id="{29F440A6-6452-46B5-821F-09C1A696A3E9}"/>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9" name="Rectangle 1028">
            <a:extLst>
              <a:ext uri="{FF2B5EF4-FFF2-40B4-BE49-F238E27FC236}">
                <a16:creationId xmlns:a16="http://schemas.microsoft.com/office/drawing/2014/main" id="{2BA5C30F-54FF-45AD-B335-0B2B4FA1A46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1" name="Rectangle 1030">
            <a:extLst>
              <a:ext uri="{FF2B5EF4-FFF2-40B4-BE49-F238E27FC236}">
                <a16:creationId xmlns:a16="http://schemas.microsoft.com/office/drawing/2014/main" id="{60D2007C-051F-4806-8321-F2D3E5AFA6D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Rectangle 1032">
            <a:extLst>
              <a:ext uri="{FF2B5EF4-FFF2-40B4-BE49-F238E27FC236}">
                <a16:creationId xmlns:a16="http://schemas.microsoft.com/office/drawing/2014/main" id="{1A4FB3DA-CB1C-4E8D-8BEA-2A23AB879164}"/>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4" name="Rectangle 1033">
            <a:extLst>
              <a:ext uri="{FF2B5EF4-FFF2-40B4-BE49-F238E27FC236}">
                <a16:creationId xmlns:a16="http://schemas.microsoft.com/office/drawing/2014/main" id="{070DD7F5-3F5B-45D9-BFF5-E22EF83760E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59B2128C-DF82-4646-835B-18348853E97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6" name="Rectangle 1035">
            <a:extLst>
              <a:ext uri="{FF2B5EF4-FFF2-40B4-BE49-F238E27FC236}">
                <a16:creationId xmlns:a16="http://schemas.microsoft.com/office/drawing/2014/main" id="{2F31CAB3-88C0-4717-A838-09B1443B3946}"/>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10598FD2-B8A2-4547-B069-3304C83F44F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8" name="Rectangle 1037">
            <a:extLst>
              <a:ext uri="{FF2B5EF4-FFF2-40B4-BE49-F238E27FC236}">
                <a16:creationId xmlns:a16="http://schemas.microsoft.com/office/drawing/2014/main" id="{A82EB9F1-F3D4-4527-BF0D-8A5498E3E43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9" name="Rectangle 1038">
            <a:extLst>
              <a:ext uri="{FF2B5EF4-FFF2-40B4-BE49-F238E27FC236}">
                <a16:creationId xmlns:a16="http://schemas.microsoft.com/office/drawing/2014/main" id="{1BAFC441-485A-47D4-B168-CC71C62B650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0" name="Rectangle 1039">
            <a:extLst>
              <a:ext uri="{FF2B5EF4-FFF2-40B4-BE49-F238E27FC236}">
                <a16:creationId xmlns:a16="http://schemas.microsoft.com/office/drawing/2014/main" id="{B3DEBFE8-55A1-4685-892D-278A92F2D1F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F34B6A25-C068-432D-A9CE-29EADFC7C5B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2" name="Rectangle 1041">
            <a:extLst>
              <a:ext uri="{FF2B5EF4-FFF2-40B4-BE49-F238E27FC236}">
                <a16:creationId xmlns:a16="http://schemas.microsoft.com/office/drawing/2014/main" id="{BA1008A6-670D-42BC-AFE6-46712A6CD484}"/>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3" name="Rectangle 1042">
            <a:extLst>
              <a:ext uri="{FF2B5EF4-FFF2-40B4-BE49-F238E27FC236}">
                <a16:creationId xmlns:a16="http://schemas.microsoft.com/office/drawing/2014/main" id="{860D8F99-7B6A-4B22-9329-704D98FB04F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4" name="Rectangle 1043">
            <a:extLst>
              <a:ext uri="{FF2B5EF4-FFF2-40B4-BE49-F238E27FC236}">
                <a16:creationId xmlns:a16="http://schemas.microsoft.com/office/drawing/2014/main" id="{3B769173-C726-47F4-AF6C-CBB14731336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5" name="Rectangle 1044">
            <a:extLst>
              <a:ext uri="{FF2B5EF4-FFF2-40B4-BE49-F238E27FC236}">
                <a16:creationId xmlns:a16="http://schemas.microsoft.com/office/drawing/2014/main" id="{6F8D440E-A35B-48DD-8700-6951BF64F3BE}"/>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6" name="Rectangle 1045">
            <a:extLst>
              <a:ext uri="{FF2B5EF4-FFF2-40B4-BE49-F238E27FC236}">
                <a16:creationId xmlns:a16="http://schemas.microsoft.com/office/drawing/2014/main" id="{9D0D11D5-8F8E-414A-BE79-A70262ABA65A}"/>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7" name="Rectangle 1046">
            <a:extLst>
              <a:ext uri="{FF2B5EF4-FFF2-40B4-BE49-F238E27FC236}">
                <a16:creationId xmlns:a16="http://schemas.microsoft.com/office/drawing/2014/main" id="{C21AD06B-EF6B-4F37-A0E6-0692818C405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8" name="TextBox 1047">
            <a:extLst>
              <a:ext uri="{FF2B5EF4-FFF2-40B4-BE49-F238E27FC236}">
                <a16:creationId xmlns:a16="http://schemas.microsoft.com/office/drawing/2014/main" id="{9DB33BB0-EF8E-493D-99F0-A888625DED27}"/>
              </a:ext>
            </a:extLst>
          </p:cNvPr>
          <p:cNvSpPr txBox="1"/>
          <p:nvPr/>
        </p:nvSpPr>
        <p:spPr>
          <a:xfrm>
            <a:off x="1003750" y="602265"/>
            <a:ext cx="8881930" cy="830997"/>
          </a:xfrm>
          <a:prstGeom prst="rect">
            <a:avLst/>
          </a:prstGeom>
          <a:noFill/>
        </p:spPr>
        <p:txBody>
          <a:bodyPr wrap="square" rtlCol="0">
            <a:spAutoFit/>
          </a:bodyPr>
          <a:lstStyle/>
          <a:p>
            <a:r>
              <a:rPr lang="en-GB" sz="4800" dirty="0"/>
              <a:t>Study system: invasive thistles</a:t>
            </a:r>
          </a:p>
        </p:txBody>
      </p:sp>
      <p:sp>
        <p:nvSpPr>
          <p:cNvPr id="17" name="Rectangle 16">
            <a:extLst>
              <a:ext uri="{FF2B5EF4-FFF2-40B4-BE49-F238E27FC236}">
                <a16:creationId xmlns:a16="http://schemas.microsoft.com/office/drawing/2014/main" id="{AD3B1A1B-6772-4F33-AEB5-47620016D20D}"/>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3426F73-928C-4214-A929-DF9D8421D6F6}"/>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114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9731C280-3851-4A05-89B1-4F0BDCDD5CC9}"/>
              </a:ext>
            </a:extLst>
          </p:cNvPr>
          <p:cNvSpPr txBox="1"/>
          <p:nvPr/>
        </p:nvSpPr>
        <p:spPr>
          <a:xfrm>
            <a:off x="6444490" y="4310749"/>
            <a:ext cx="5362196" cy="2400657"/>
          </a:xfrm>
          <a:prstGeom prst="rect">
            <a:avLst/>
          </a:prstGeom>
          <a:noFill/>
        </p:spPr>
        <p:txBody>
          <a:bodyPr wrap="square" rtlCol="0">
            <a:spAutoFit/>
          </a:bodyPr>
          <a:lstStyle/>
          <a:p>
            <a:r>
              <a:rPr lang="en-GB" sz="2000" u="sng" dirty="0"/>
              <a:t>Introduced</a:t>
            </a:r>
          </a:p>
          <a:p>
            <a:pPr marL="285750" indent="-285750">
              <a:buFont typeface="Arial" panose="020B0604020202020204" pitchFamily="34" charset="0"/>
              <a:buChar char="•"/>
            </a:pPr>
            <a:r>
              <a:rPr lang="en-GB" sz="2000" dirty="0"/>
              <a:t>U.S. (33 states)</a:t>
            </a:r>
          </a:p>
          <a:p>
            <a:pPr marL="285750" indent="-285750">
              <a:buFont typeface="Arial" panose="020B0604020202020204" pitchFamily="34" charset="0"/>
              <a:buChar char="•"/>
            </a:pPr>
            <a:r>
              <a:rPr lang="en-GB" sz="2000" dirty="0"/>
              <a:t>Canada (BC, NB, NS, ON, QC)</a:t>
            </a:r>
          </a:p>
          <a:p>
            <a:pPr marL="285750" indent="-285750">
              <a:buFont typeface="Arial" panose="020B0604020202020204" pitchFamily="34" charset="0"/>
              <a:buChar char="•"/>
            </a:pPr>
            <a:r>
              <a:rPr lang="en-GB" sz="2000" dirty="0"/>
              <a:t>South America (Argentina, Uruguay)</a:t>
            </a:r>
          </a:p>
          <a:p>
            <a:pPr marL="285750" indent="-285750">
              <a:buFont typeface="Arial" panose="020B0604020202020204" pitchFamily="34" charset="0"/>
              <a:buChar char="•"/>
            </a:pPr>
            <a:r>
              <a:rPr lang="en-GB" sz="2000" dirty="0"/>
              <a:t>Africa (South Africa)</a:t>
            </a:r>
          </a:p>
          <a:p>
            <a:pPr marL="285750" indent="-285750">
              <a:buFont typeface="Arial" panose="020B0604020202020204" pitchFamily="34" charset="0"/>
              <a:buChar char="•"/>
            </a:pPr>
            <a:r>
              <a:rPr lang="en-GB" sz="2000" dirty="0"/>
              <a:t>New Zealand</a:t>
            </a:r>
          </a:p>
          <a:p>
            <a:pPr marL="285750" indent="-285750">
              <a:buFont typeface="Arial" panose="020B0604020202020204" pitchFamily="34" charset="0"/>
              <a:buChar char="•"/>
            </a:pPr>
            <a:endParaRPr lang="en-GB" sz="1000" dirty="0"/>
          </a:p>
          <a:p>
            <a:r>
              <a:rPr lang="en-GB" sz="1600" i="1" dirty="0"/>
              <a:t>Native to Europe and Central Asia</a:t>
            </a:r>
          </a:p>
        </p:txBody>
      </p:sp>
      <p:sp>
        <p:nvSpPr>
          <p:cNvPr id="20" name="TextBox 19">
            <a:extLst>
              <a:ext uri="{FF2B5EF4-FFF2-40B4-BE49-F238E27FC236}">
                <a16:creationId xmlns:a16="http://schemas.microsoft.com/office/drawing/2014/main" id="{F1DA68B2-D46F-4C75-97CF-3097B7CC791D}"/>
              </a:ext>
            </a:extLst>
          </p:cNvPr>
          <p:cNvSpPr txBox="1"/>
          <p:nvPr/>
        </p:nvSpPr>
        <p:spPr>
          <a:xfrm>
            <a:off x="432720" y="4274319"/>
            <a:ext cx="5251902" cy="2339102"/>
          </a:xfrm>
          <a:prstGeom prst="rect">
            <a:avLst/>
          </a:prstGeom>
          <a:noFill/>
        </p:spPr>
        <p:txBody>
          <a:bodyPr wrap="square" rtlCol="0">
            <a:spAutoFit/>
          </a:bodyPr>
          <a:lstStyle/>
          <a:p>
            <a:r>
              <a:rPr lang="en-GB" sz="2000" u="sng" dirty="0"/>
              <a:t>Introduced</a:t>
            </a:r>
          </a:p>
          <a:p>
            <a:pPr marL="285750" indent="-285750">
              <a:buFont typeface="Arial" panose="020B0604020202020204" pitchFamily="34" charset="0"/>
              <a:buChar char="•"/>
            </a:pPr>
            <a:r>
              <a:rPr lang="en-GB" sz="2000" dirty="0"/>
              <a:t>U.S. (All states except AK, FL, HI, ME, VT)</a:t>
            </a:r>
          </a:p>
          <a:p>
            <a:pPr marL="285750" indent="-285750">
              <a:buFont typeface="Arial" panose="020B0604020202020204" pitchFamily="34" charset="0"/>
              <a:buChar char="•"/>
            </a:pPr>
            <a:r>
              <a:rPr lang="en-GB" sz="2000" dirty="0"/>
              <a:t>Canada (All provinces except NT, NU, PE, YT)</a:t>
            </a:r>
          </a:p>
          <a:p>
            <a:pPr marL="285750" indent="-285750">
              <a:buFont typeface="Arial" panose="020B0604020202020204" pitchFamily="34" charset="0"/>
              <a:buChar char="•"/>
            </a:pPr>
            <a:r>
              <a:rPr lang="en-GB" sz="2000" dirty="0"/>
              <a:t>South America (Chile)</a:t>
            </a:r>
          </a:p>
          <a:p>
            <a:pPr marL="285750" indent="-285750">
              <a:buFont typeface="Arial" panose="020B0604020202020204" pitchFamily="34" charset="0"/>
              <a:buChar char="•"/>
            </a:pPr>
            <a:r>
              <a:rPr lang="en-GB" sz="2000" dirty="0"/>
              <a:t>Africa (South Africa)</a:t>
            </a:r>
          </a:p>
          <a:p>
            <a:pPr marL="285750" indent="-285750">
              <a:buFont typeface="Arial" panose="020B0604020202020204" pitchFamily="34" charset="0"/>
              <a:buChar char="•"/>
            </a:pPr>
            <a:r>
              <a:rPr lang="en-GB" sz="2000" dirty="0"/>
              <a:t>Australia and New Zealand</a:t>
            </a:r>
          </a:p>
          <a:p>
            <a:endParaRPr lang="en-GB" sz="1000" dirty="0"/>
          </a:p>
          <a:p>
            <a:r>
              <a:rPr lang="en-GB" sz="1600" i="1" dirty="0"/>
              <a:t>Native to Europe and Central Asia</a:t>
            </a:r>
          </a:p>
        </p:txBody>
      </p:sp>
      <p:pic>
        <p:nvPicPr>
          <p:cNvPr id="18" name="Picture 17">
            <a:extLst>
              <a:ext uri="{FF2B5EF4-FFF2-40B4-BE49-F238E27FC236}">
                <a16:creationId xmlns:a16="http://schemas.microsoft.com/office/drawing/2014/main" id="{FF65A861-A70B-4AF9-B238-A69FF6CCC99D}"/>
              </a:ext>
            </a:extLst>
          </p:cNvPr>
          <p:cNvPicPr>
            <a:picLocks noChangeAspect="1"/>
          </p:cNvPicPr>
          <p:nvPr/>
        </p:nvPicPr>
        <p:blipFill rotWithShape="1">
          <a:blip r:embed="rId2"/>
          <a:srcRect l="42071" t="34723" r="10760" b="19495"/>
          <a:stretch/>
        </p:blipFill>
        <p:spPr>
          <a:xfrm>
            <a:off x="6531907" y="1454314"/>
            <a:ext cx="5134345" cy="2803266"/>
          </a:xfrm>
          <a:prstGeom prst="rect">
            <a:avLst/>
          </a:prstGeom>
          <a:ln>
            <a:solidFill>
              <a:schemeClr val="tx1"/>
            </a:solidFill>
          </a:ln>
        </p:spPr>
      </p:pic>
      <p:pic>
        <p:nvPicPr>
          <p:cNvPr id="17" name="Picture 16">
            <a:extLst>
              <a:ext uri="{FF2B5EF4-FFF2-40B4-BE49-F238E27FC236}">
                <a16:creationId xmlns:a16="http://schemas.microsoft.com/office/drawing/2014/main" id="{4F0E86C5-D409-4047-AE20-036ABC43EA84}"/>
              </a:ext>
            </a:extLst>
          </p:cNvPr>
          <p:cNvPicPr>
            <a:picLocks noChangeAspect="1"/>
          </p:cNvPicPr>
          <p:nvPr/>
        </p:nvPicPr>
        <p:blipFill rotWithShape="1">
          <a:blip r:embed="rId3"/>
          <a:srcRect l="42039" t="36127" r="10760" b="18058"/>
          <a:stretch/>
        </p:blipFill>
        <p:spPr>
          <a:xfrm>
            <a:off x="525061" y="1450908"/>
            <a:ext cx="5134337" cy="2803272"/>
          </a:xfrm>
          <a:prstGeom prst="rect">
            <a:avLst/>
          </a:prstGeom>
          <a:ln>
            <a:solidFill>
              <a:schemeClr val="tx1"/>
            </a:solidFill>
          </a:ln>
        </p:spPr>
      </p:pic>
      <p:sp>
        <p:nvSpPr>
          <p:cNvPr id="23" name="TextBox 22">
            <a:extLst>
              <a:ext uri="{FF2B5EF4-FFF2-40B4-BE49-F238E27FC236}">
                <a16:creationId xmlns:a16="http://schemas.microsoft.com/office/drawing/2014/main" id="{F782DC27-B157-43B0-B5E1-C7860BE1589A}"/>
              </a:ext>
            </a:extLst>
          </p:cNvPr>
          <p:cNvSpPr txBox="1"/>
          <p:nvPr/>
        </p:nvSpPr>
        <p:spPr>
          <a:xfrm>
            <a:off x="1125332" y="876771"/>
            <a:ext cx="3935176" cy="553998"/>
          </a:xfrm>
          <a:prstGeom prst="rect">
            <a:avLst/>
          </a:prstGeom>
          <a:noFill/>
        </p:spPr>
        <p:txBody>
          <a:bodyPr wrap="square" rtlCol="0">
            <a:spAutoFit/>
          </a:bodyPr>
          <a:lstStyle/>
          <a:p>
            <a:pPr algn="ctr"/>
            <a:r>
              <a:rPr lang="en-GB" sz="3000" i="1" dirty="0"/>
              <a:t>Carduus nutans</a:t>
            </a:r>
          </a:p>
        </p:txBody>
      </p:sp>
      <p:sp>
        <p:nvSpPr>
          <p:cNvPr id="66" name="TextBox 65">
            <a:extLst>
              <a:ext uri="{FF2B5EF4-FFF2-40B4-BE49-F238E27FC236}">
                <a16:creationId xmlns:a16="http://schemas.microsoft.com/office/drawing/2014/main" id="{AE431E7C-EDB2-46FB-B3A3-BE88DFD6B188}"/>
              </a:ext>
            </a:extLst>
          </p:cNvPr>
          <p:cNvSpPr txBox="1"/>
          <p:nvPr/>
        </p:nvSpPr>
        <p:spPr>
          <a:xfrm>
            <a:off x="7403306" y="876771"/>
            <a:ext cx="3444564" cy="553998"/>
          </a:xfrm>
          <a:prstGeom prst="rect">
            <a:avLst/>
          </a:prstGeom>
          <a:noFill/>
        </p:spPr>
        <p:txBody>
          <a:bodyPr wrap="square" rtlCol="0">
            <a:spAutoFit/>
          </a:bodyPr>
          <a:lstStyle/>
          <a:p>
            <a:pPr algn="ctr"/>
            <a:r>
              <a:rPr lang="en-GB" sz="3000" i="1" dirty="0"/>
              <a:t>Carduus </a:t>
            </a:r>
            <a:r>
              <a:rPr lang="en-GB" sz="3000" i="1" dirty="0" err="1"/>
              <a:t>acanthoides</a:t>
            </a:r>
            <a:endParaRPr lang="en-GB" sz="3000" i="1" dirty="0"/>
          </a:p>
        </p:txBody>
      </p:sp>
      <p:sp>
        <p:nvSpPr>
          <p:cNvPr id="69" name="TextBox 68">
            <a:extLst>
              <a:ext uri="{FF2B5EF4-FFF2-40B4-BE49-F238E27FC236}">
                <a16:creationId xmlns:a16="http://schemas.microsoft.com/office/drawing/2014/main" id="{F8E08378-7B34-47FC-ABD6-EF989DB93901}"/>
              </a:ext>
            </a:extLst>
          </p:cNvPr>
          <p:cNvSpPr txBox="1"/>
          <p:nvPr/>
        </p:nvSpPr>
        <p:spPr>
          <a:xfrm>
            <a:off x="472511" y="4065919"/>
            <a:ext cx="1831483" cy="200055"/>
          </a:xfrm>
          <a:prstGeom prst="rect">
            <a:avLst/>
          </a:prstGeom>
          <a:noFill/>
        </p:spPr>
        <p:txBody>
          <a:bodyPr wrap="square" rtlCol="0">
            <a:spAutoFit/>
          </a:bodyPr>
          <a:lstStyle/>
          <a:p>
            <a:r>
              <a:rPr lang="en-GB" sz="700" dirty="0"/>
              <a:t>Image source: </a:t>
            </a:r>
            <a:r>
              <a:rPr lang="en-GB" sz="700" dirty="0">
                <a:hlinkClick r:id="rId4">
                  <a:extLst>
                    <a:ext uri="{A12FA001-AC4F-418D-AE19-62706E023703}">
                      <ahyp:hlinkClr xmlns:ahyp="http://schemas.microsoft.com/office/drawing/2018/hyperlinkcolor" val="tx"/>
                    </a:ext>
                  </a:extLst>
                </a:hlinkClick>
              </a:rPr>
              <a:t>plants.usda.gov</a:t>
            </a:r>
            <a:endParaRPr lang="en-GB" sz="700" dirty="0"/>
          </a:p>
        </p:txBody>
      </p:sp>
      <p:sp>
        <p:nvSpPr>
          <p:cNvPr id="70" name="TextBox 69">
            <a:extLst>
              <a:ext uri="{FF2B5EF4-FFF2-40B4-BE49-F238E27FC236}">
                <a16:creationId xmlns:a16="http://schemas.microsoft.com/office/drawing/2014/main" id="{69F40540-4AA7-4376-BACF-68D79FB1DAC5}"/>
              </a:ext>
            </a:extLst>
          </p:cNvPr>
          <p:cNvSpPr txBox="1"/>
          <p:nvPr/>
        </p:nvSpPr>
        <p:spPr>
          <a:xfrm>
            <a:off x="6477054" y="4065925"/>
            <a:ext cx="1831483"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plants.usda.gov</a:t>
            </a:r>
            <a:endParaRPr lang="en-GB" sz="700" dirty="0"/>
          </a:p>
        </p:txBody>
      </p:sp>
      <p:sp>
        <p:nvSpPr>
          <p:cNvPr id="4" name="Rectangle 3">
            <a:extLst>
              <a:ext uri="{FF2B5EF4-FFF2-40B4-BE49-F238E27FC236}">
                <a16:creationId xmlns:a16="http://schemas.microsoft.com/office/drawing/2014/main" id="{510448A4-7A1A-4FD9-9B3A-ABCDD1C818D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083B9D2-746E-4FCC-9E00-8CA082C88E6E}"/>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365511A3-48FC-4D9E-B940-0065DD346C1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B26B77D-66E2-4F9F-A42F-8790463E6EB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4811813A-CEA0-472A-9E70-1E7FE3381DB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9F5C4F-807B-4312-BA4E-BBAEE04D366F}"/>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20F9E94-801B-4F20-873F-442844F86A1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FE8BE6A-5E82-4D8A-985A-43A49A816F01}"/>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C8A6FB4-9F56-4641-8021-810BE82B60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CB7FC1B-7B33-4A01-A1B6-CD33D6BA424F}"/>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F14A9F7-E99E-44D3-8803-A65A602E3C2E}"/>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0C06845-B98B-401F-B719-9302504AD483}"/>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8BFCBB5-6D44-4E33-9D85-2B43E0CC4AF0}"/>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DBCCFF9-55F3-415A-9422-E2EBBF72529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471D812-2817-4150-A1F2-965BF1F8BC49}"/>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50C7FE71-7B6D-414C-A54E-C8F717A5964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EC23C1E2-6811-46F1-9827-67792884D3F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17FD83B-59AF-4C70-9C12-7C90A200C09C}"/>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3514E4A8-E6C2-4566-868A-B6761BDE9BAA}"/>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9EA14331-7358-4D96-8805-1AA6BD9DEED5}"/>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CF167EC-F668-4DEE-B4F3-EBAAB1D351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586F2B6B-1149-43F7-8744-4DF7D194D0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96D3BF7E-4BDE-4031-BD95-A1FFB0955A50}"/>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F9A51B52-2829-4D8F-B845-43F03E64593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8734084A-8771-420A-B759-2DF73076272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B5F4086-40E2-445F-9E0D-349719016B93}"/>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55786256-1BEE-4AAF-A2D4-E481D9343B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68AB4D7B-D77C-4E48-A75B-785D55DF93A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039FE1C-B324-461D-8372-D2E419C7BAB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BF38EC1B-ADFA-4E47-9978-130498859A4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51D9BDAA-4EFC-41B2-B532-543798E1385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583A9E98-F573-4BED-93AE-DACF83A0D6F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97C2AB75-48B0-4E6D-A40E-0E4A32B377C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79F1E884-3121-4DCD-B9EF-12824AAF5D26}"/>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842369C6-6525-4806-AC81-8B4DABE6B96D}"/>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DC0D108-FDA1-4559-8749-46FB484E7FD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08B04445-F2F9-46E2-8983-F3AB77DC7AB8}"/>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BEFC394F-C632-49F0-AEA5-47E25083D46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5E4A789-B1B9-4D72-869B-52455E8B59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F6FD8805-30AC-4523-B302-7D71CAD84850}"/>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B7CD6F48-EF62-4198-B5E4-CF0EA26DA24F}"/>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4A44042A-E90E-4336-8630-E31501D769F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C5A3A58-5AE5-4302-A024-8CEF3E58281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9B9E32DD-1062-467C-A42E-B4C058A1F3E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44506015-B062-46E7-97BE-9210A0CEAD02}"/>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B526CC14-45AD-48BC-A79E-2D44F709817E}"/>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7C4609AC-DABD-43CB-95D8-4826E7173C8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B07D5FFC-A23A-43C1-9679-2B696B56441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81D48ED5-69D5-40AA-8F31-92ED0B8AAC2B}"/>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07BA46F4-4269-4B89-8A41-3A1B1BC4EF4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E97BECE2-1D8A-448B-AE5B-3A47D786183A}"/>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FB853679-02B8-4979-8F0B-7391652153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09BA347-A82E-4F63-A1A2-A44E6CA7594C}"/>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1EA131E7-FE4E-4342-A1B4-4B0B2209A814}"/>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BE2E0DA5-49DE-4DA5-AEA2-D6480D6E345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1599150A-06F5-41AF-82CC-B87D4D59310D}"/>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56FC5BE3-8CD0-430E-B240-A12F7A8F0958}"/>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C93B3D2C-54CA-4E31-8220-CAFB0F1D9500}"/>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AE17C2CC-9F87-4CDB-92F8-3C5D94D57DF8}"/>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4553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food&#10;&#10;Description automatically generated">
            <a:extLst>
              <a:ext uri="{FF2B5EF4-FFF2-40B4-BE49-F238E27FC236}">
                <a16:creationId xmlns:a16="http://schemas.microsoft.com/office/drawing/2014/main" id="{DDB88AA6-5CAA-4DB9-AEAA-E8658EDB861A}"/>
              </a:ext>
            </a:extLst>
          </p:cNvPr>
          <p:cNvPicPr>
            <a:picLocks noChangeAspect="1"/>
          </p:cNvPicPr>
          <p:nvPr/>
        </p:nvPicPr>
        <p:blipFill rotWithShape="1">
          <a:blip r:embed="rId2">
            <a:extLst>
              <a:ext uri="{28A0092B-C50C-407E-A947-70E740481C1C}">
                <a14:useLocalDpi xmlns:a14="http://schemas.microsoft.com/office/drawing/2010/main" val="0"/>
              </a:ext>
            </a:extLst>
          </a:blip>
          <a:srcRect r="49729"/>
          <a:stretch/>
        </p:blipFill>
        <p:spPr>
          <a:xfrm rot="10800000" flipV="1">
            <a:off x="2242993" y="1432196"/>
            <a:ext cx="3862858" cy="4322247"/>
          </a:xfrm>
          <a:prstGeom prst="rect">
            <a:avLst/>
          </a:prstGeom>
        </p:spPr>
      </p:pic>
      <p:sp>
        <p:nvSpPr>
          <p:cNvPr id="2" name="TextBox 1">
            <a:extLst>
              <a:ext uri="{FF2B5EF4-FFF2-40B4-BE49-F238E27FC236}">
                <a16:creationId xmlns:a16="http://schemas.microsoft.com/office/drawing/2014/main" id="{44AB63DB-28BE-4DB6-B035-8A0D44380AB8}"/>
              </a:ext>
            </a:extLst>
          </p:cNvPr>
          <p:cNvSpPr txBox="1"/>
          <p:nvPr/>
        </p:nvSpPr>
        <p:spPr>
          <a:xfrm>
            <a:off x="2257441" y="955204"/>
            <a:ext cx="7680556" cy="400110"/>
          </a:xfrm>
          <a:prstGeom prst="rect">
            <a:avLst/>
          </a:prstGeom>
          <a:noFill/>
        </p:spPr>
        <p:txBody>
          <a:bodyPr wrap="square" rtlCol="0">
            <a:spAutoFit/>
          </a:bodyPr>
          <a:lstStyle/>
          <a:p>
            <a:pPr algn="ctr"/>
            <a:r>
              <a:rPr lang="en-GB" sz="2000" dirty="0"/>
              <a:t>Seeds are the propagules through which these thistles are dispersed…</a:t>
            </a:r>
          </a:p>
        </p:txBody>
      </p:sp>
      <p:pic>
        <p:nvPicPr>
          <p:cNvPr id="4" name="Picture 3" descr="A picture containing food&#10;&#10;Description automatically generated">
            <a:extLst>
              <a:ext uri="{FF2B5EF4-FFF2-40B4-BE49-F238E27FC236}">
                <a16:creationId xmlns:a16="http://schemas.microsoft.com/office/drawing/2014/main" id="{949BE63A-8069-4E8B-B3BC-EE80A135D42C}"/>
              </a:ext>
            </a:extLst>
          </p:cNvPr>
          <p:cNvPicPr>
            <a:picLocks noChangeAspect="1"/>
          </p:cNvPicPr>
          <p:nvPr/>
        </p:nvPicPr>
        <p:blipFill rotWithShape="1">
          <a:blip r:embed="rId2">
            <a:extLst>
              <a:ext uri="{28A0092B-C50C-407E-A947-70E740481C1C}">
                <a14:useLocalDpi xmlns:a14="http://schemas.microsoft.com/office/drawing/2010/main" val="0"/>
              </a:ext>
            </a:extLst>
          </a:blip>
          <a:srcRect l="50266"/>
          <a:stretch/>
        </p:blipFill>
        <p:spPr>
          <a:xfrm rot="10800000" flipV="1">
            <a:off x="6099867" y="1432197"/>
            <a:ext cx="3821565" cy="4322247"/>
          </a:xfrm>
          <a:prstGeom prst="rect">
            <a:avLst/>
          </a:prstGeom>
        </p:spPr>
      </p:pic>
      <p:pic>
        <p:nvPicPr>
          <p:cNvPr id="10" name="Picture 2" descr="Figure 1 - Spiny plumeless thistle (Carduus acanthoides) achenes">
            <a:extLst>
              <a:ext uri="{FF2B5EF4-FFF2-40B4-BE49-F238E27FC236}">
                <a16:creationId xmlns:a16="http://schemas.microsoft.com/office/drawing/2014/main" id="{150D911A-CA45-4850-949A-ACA47DC4D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926" y="3832691"/>
            <a:ext cx="2998212" cy="2398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8E30FBF5-9719-49E1-AEE2-890117208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859" y="3836833"/>
            <a:ext cx="3004015" cy="24032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00EC9D-443B-4411-AE92-43CD55FDB4B6}"/>
              </a:ext>
            </a:extLst>
          </p:cNvPr>
          <p:cNvSpPr txBox="1"/>
          <p:nvPr/>
        </p:nvSpPr>
        <p:spPr>
          <a:xfrm>
            <a:off x="2192843" y="1415950"/>
            <a:ext cx="1725595" cy="200055"/>
          </a:xfrm>
          <a:prstGeom prst="rect">
            <a:avLst/>
          </a:prstGeom>
          <a:noFill/>
        </p:spPr>
        <p:txBody>
          <a:bodyPr wrap="square" rtlCol="0">
            <a:spAutoFit/>
          </a:bodyPr>
          <a:lstStyle/>
          <a:p>
            <a:r>
              <a:rPr lang="en-GB" sz="700" dirty="0"/>
              <a:t>Image source: T. Drees</a:t>
            </a:r>
          </a:p>
        </p:txBody>
      </p:sp>
      <p:sp>
        <p:nvSpPr>
          <p:cNvPr id="6" name="TextBox 5">
            <a:extLst>
              <a:ext uri="{FF2B5EF4-FFF2-40B4-BE49-F238E27FC236}">
                <a16:creationId xmlns:a16="http://schemas.microsoft.com/office/drawing/2014/main" id="{BE143E6E-CA9C-489B-A319-EA408BC8757D}"/>
              </a:ext>
            </a:extLst>
          </p:cNvPr>
          <p:cNvSpPr txBox="1"/>
          <p:nvPr/>
        </p:nvSpPr>
        <p:spPr>
          <a:xfrm>
            <a:off x="601611" y="6039911"/>
            <a:ext cx="2869324"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inspection.gc.ca</a:t>
            </a:r>
            <a:endParaRPr lang="en-GB" sz="700" dirty="0"/>
          </a:p>
        </p:txBody>
      </p:sp>
      <p:sp>
        <p:nvSpPr>
          <p:cNvPr id="16" name="TextBox 15">
            <a:extLst>
              <a:ext uri="{FF2B5EF4-FFF2-40B4-BE49-F238E27FC236}">
                <a16:creationId xmlns:a16="http://schemas.microsoft.com/office/drawing/2014/main" id="{9404CDE6-6362-4ADB-9CB7-C81ABE961798}"/>
              </a:ext>
            </a:extLst>
          </p:cNvPr>
          <p:cNvSpPr txBox="1"/>
          <p:nvPr/>
        </p:nvSpPr>
        <p:spPr>
          <a:xfrm>
            <a:off x="8473866" y="6043035"/>
            <a:ext cx="1882236" cy="200055"/>
          </a:xfrm>
          <a:prstGeom prst="rect">
            <a:avLst/>
          </a:prstGeom>
          <a:noFill/>
        </p:spPr>
        <p:txBody>
          <a:bodyPr wrap="square" rtlCol="0">
            <a:spAutoFit/>
          </a:bodyPr>
          <a:lstStyle/>
          <a:p>
            <a:r>
              <a:rPr lang="en-GB" sz="700" dirty="0"/>
              <a:t>Image source: </a:t>
            </a:r>
            <a:r>
              <a:rPr lang="en-GB" sz="700" dirty="0">
                <a:hlinkClick r:id="rId6">
                  <a:extLst>
                    <a:ext uri="{A12FA001-AC4F-418D-AE19-62706E023703}">
                      <ahyp:hlinkClr xmlns:ahyp="http://schemas.microsoft.com/office/drawing/2018/hyperlinkcolor" val="tx"/>
                    </a:ext>
                  </a:extLst>
                </a:hlinkClick>
              </a:rPr>
              <a:t>inspection.gc.ca</a:t>
            </a:r>
            <a:endParaRPr lang="en-GB" sz="700" dirty="0"/>
          </a:p>
        </p:txBody>
      </p:sp>
      <p:sp>
        <p:nvSpPr>
          <p:cNvPr id="3" name="TextBox 2">
            <a:extLst>
              <a:ext uri="{FF2B5EF4-FFF2-40B4-BE49-F238E27FC236}">
                <a16:creationId xmlns:a16="http://schemas.microsoft.com/office/drawing/2014/main" id="{B279D26F-5853-42EF-928B-237694674C22}"/>
              </a:ext>
            </a:extLst>
          </p:cNvPr>
          <p:cNvSpPr txBox="1"/>
          <p:nvPr/>
        </p:nvSpPr>
        <p:spPr>
          <a:xfrm>
            <a:off x="3726934" y="5754444"/>
            <a:ext cx="4746932" cy="369332"/>
          </a:xfrm>
          <a:prstGeom prst="rect">
            <a:avLst/>
          </a:prstGeom>
          <a:noFill/>
        </p:spPr>
        <p:txBody>
          <a:bodyPr wrap="square" rtlCol="0">
            <a:spAutoFit/>
          </a:bodyPr>
          <a:lstStyle/>
          <a:p>
            <a:pPr algn="ctr"/>
            <a:r>
              <a:rPr lang="en-GB" i="1" dirty="0"/>
              <a:t>Carduus nutans                      Carduus </a:t>
            </a:r>
            <a:r>
              <a:rPr lang="en-GB" i="1" dirty="0" err="1"/>
              <a:t>acanthoides</a:t>
            </a:r>
            <a:endParaRPr lang="en-GB" i="1" dirty="0"/>
          </a:p>
        </p:txBody>
      </p:sp>
      <p:sp>
        <p:nvSpPr>
          <p:cNvPr id="172" name="Rectangle 171">
            <a:extLst>
              <a:ext uri="{FF2B5EF4-FFF2-40B4-BE49-F238E27FC236}">
                <a16:creationId xmlns:a16="http://schemas.microsoft.com/office/drawing/2014/main" id="{3C2DC767-1756-433F-B215-55AF6E1026D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C116B70-4F2D-4288-99AF-A3B7E91EBC60}"/>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176" name="Rectangle 175">
            <a:extLst>
              <a:ext uri="{FF2B5EF4-FFF2-40B4-BE49-F238E27FC236}">
                <a16:creationId xmlns:a16="http://schemas.microsoft.com/office/drawing/2014/main" id="{90D7B87D-5E0D-4773-91C0-A9D0CE165499}"/>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69EC9AA3-5161-4B10-9F4C-09FE87BE6A1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81ED864F-29BF-49A4-ACAC-02862EB2DD92}"/>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1CB6987F-FACD-4113-86C6-2D640F32AB0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55A60693-09BC-4236-B09D-31C61004E714}"/>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1B75C47A-4C36-4271-BB38-F1D71D22BFF0}"/>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7613F1D7-2800-4025-80D2-096D23F58939}"/>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77FD3BE0-16E6-4781-8CC4-30653D19DCC2}"/>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0" name="Rectangle 5119">
            <a:extLst>
              <a:ext uri="{FF2B5EF4-FFF2-40B4-BE49-F238E27FC236}">
                <a16:creationId xmlns:a16="http://schemas.microsoft.com/office/drawing/2014/main" id="{4318680B-CF8B-4889-8297-B25193733D2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1" name="Rectangle 5120">
            <a:extLst>
              <a:ext uri="{FF2B5EF4-FFF2-40B4-BE49-F238E27FC236}">
                <a16:creationId xmlns:a16="http://schemas.microsoft.com/office/drawing/2014/main" id="{C40DE725-E0D3-45FC-81DD-A839A052E4F2}"/>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3" name="Rectangle 5122">
            <a:extLst>
              <a:ext uri="{FF2B5EF4-FFF2-40B4-BE49-F238E27FC236}">
                <a16:creationId xmlns:a16="http://schemas.microsoft.com/office/drawing/2014/main" id="{3349AF14-54D2-405C-84B9-4B45B40C8C53}"/>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9" name="Rectangle 5128">
            <a:extLst>
              <a:ext uri="{FF2B5EF4-FFF2-40B4-BE49-F238E27FC236}">
                <a16:creationId xmlns:a16="http://schemas.microsoft.com/office/drawing/2014/main" id="{DB0F4DBD-818E-4ADE-B74C-D90973E6638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0" name="Rectangle 5129">
            <a:extLst>
              <a:ext uri="{FF2B5EF4-FFF2-40B4-BE49-F238E27FC236}">
                <a16:creationId xmlns:a16="http://schemas.microsoft.com/office/drawing/2014/main" id="{E796A474-B99D-49AB-8541-78B170325C94}"/>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1" name="Rectangle 5130">
            <a:extLst>
              <a:ext uri="{FF2B5EF4-FFF2-40B4-BE49-F238E27FC236}">
                <a16:creationId xmlns:a16="http://schemas.microsoft.com/office/drawing/2014/main" id="{00DA56A8-9891-4A18-891A-CE3B0BA6D57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2" name="Rectangle 5131">
            <a:extLst>
              <a:ext uri="{FF2B5EF4-FFF2-40B4-BE49-F238E27FC236}">
                <a16:creationId xmlns:a16="http://schemas.microsoft.com/office/drawing/2014/main" id="{4EA81576-CE76-4647-B549-D4DD3A4C59D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3" name="Rectangle 5132">
            <a:extLst>
              <a:ext uri="{FF2B5EF4-FFF2-40B4-BE49-F238E27FC236}">
                <a16:creationId xmlns:a16="http://schemas.microsoft.com/office/drawing/2014/main" id="{ADFDF459-8AFC-4E57-99AB-5500D359829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4" name="Rectangle 5133">
            <a:extLst>
              <a:ext uri="{FF2B5EF4-FFF2-40B4-BE49-F238E27FC236}">
                <a16:creationId xmlns:a16="http://schemas.microsoft.com/office/drawing/2014/main" id="{36E4E134-E44A-4B62-AB0F-D15A4877946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5" name="Rectangle 5134">
            <a:extLst>
              <a:ext uri="{FF2B5EF4-FFF2-40B4-BE49-F238E27FC236}">
                <a16:creationId xmlns:a16="http://schemas.microsoft.com/office/drawing/2014/main" id="{EFC92F2A-F7D9-4404-9AD9-0280F9AB73B4}"/>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6" name="Rectangle 5135">
            <a:extLst>
              <a:ext uri="{FF2B5EF4-FFF2-40B4-BE49-F238E27FC236}">
                <a16:creationId xmlns:a16="http://schemas.microsoft.com/office/drawing/2014/main" id="{096DC83D-4BE1-4E7E-B541-66B1BBBBCED1}"/>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7" name="Rectangle 5136">
            <a:extLst>
              <a:ext uri="{FF2B5EF4-FFF2-40B4-BE49-F238E27FC236}">
                <a16:creationId xmlns:a16="http://schemas.microsoft.com/office/drawing/2014/main" id="{68BF2B2F-0881-4193-9750-A09788969E1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8" name="Rectangle 5137">
            <a:extLst>
              <a:ext uri="{FF2B5EF4-FFF2-40B4-BE49-F238E27FC236}">
                <a16:creationId xmlns:a16="http://schemas.microsoft.com/office/drawing/2014/main" id="{5C93FB23-C227-4EE6-9735-CC7E856A7AE7}"/>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9" name="Rectangle 5138">
            <a:extLst>
              <a:ext uri="{FF2B5EF4-FFF2-40B4-BE49-F238E27FC236}">
                <a16:creationId xmlns:a16="http://schemas.microsoft.com/office/drawing/2014/main" id="{6D61F5FC-AF49-4D21-BABB-41B371DAF4D0}"/>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0" name="Rectangle 5139">
            <a:extLst>
              <a:ext uri="{FF2B5EF4-FFF2-40B4-BE49-F238E27FC236}">
                <a16:creationId xmlns:a16="http://schemas.microsoft.com/office/drawing/2014/main" id="{1B49B059-533D-428B-BB3C-3C109AE8C0F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1" name="Rectangle 5140">
            <a:extLst>
              <a:ext uri="{FF2B5EF4-FFF2-40B4-BE49-F238E27FC236}">
                <a16:creationId xmlns:a16="http://schemas.microsoft.com/office/drawing/2014/main" id="{0E5C2367-8169-4AB6-B9D3-8B0935221E7D}"/>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2" name="Rectangle 5141">
            <a:extLst>
              <a:ext uri="{FF2B5EF4-FFF2-40B4-BE49-F238E27FC236}">
                <a16:creationId xmlns:a16="http://schemas.microsoft.com/office/drawing/2014/main" id="{98DCBA53-D2E6-49B2-81A1-CD8187E19902}"/>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3" name="Rectangle 5142">
            <a:extLst>
              <a:ext uri="{FF2B5EF4-FFF2-40B4-BE49-F238E27FC236}">
                <a16:creationId xmlns:a16="http://schemas.microsoft.com/office/drawing/2014/main" id="{63ACC11A-2320-4300-956E-4AA4099DBE5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4" name="Rectangle 5143">
            <a:extLst>
              <a:ext uri="{FF2B5EF4-FFF2-40B4-BE49-F238E27FC236}">
                <a16:creationId xmlns:a16="http://schemas.microsoft.com/office/drawing/2014/main" id="{2F88861B-B4B5-46BE-ACF4-152E2A3B1158}"/>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5" name="Rectangle 5144">
            <a:extLst>
              <a:ext uri="{FF2B5EF4-FFF2-40B4-BE49-F238E27FC236}">
                <a16:creationId xmlns:a16="http://schemas.microsoft.com/office/drawing/2014/main" id="{61BE1BE0-3CD4-4D57-B31A-54D3F768683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6" name="Rectangle 5145">
            <a:extLst>
              <a:ext uri="{FF2B5EF4-FFF2-40B4-BE49-F238E27FC236}">
                <a16:creationId xmlns:a16="http://schemas.microsoft.com/office/drawing/2014/main" id="{6557AEC5-F1BA-4AC8-90F5-AAC5093CEB49}"/>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7" name="Rectangle 5146">
            <a:extLst>
              <a:ext uri="{FF2B5EF4-FFF2-40B4-BE49-F238E27FC236}">
                <a16:creationId xmlns:a16="http://schemas.microsoft.com/office/drawing/2014/main" id="{8439957C-C3BD-40F4-AA4B-6077AF99D7DA}"/>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8" name="Rectangle 5147">
            <a:extLst>
              <a:ext uri="{FF2B5EF4-FFF2-40B4-BE49-F238E27FC236}">
                <a16:creationId xmlns:a16="http://schemas.microsoft.com/office/drawing/2014/main" id="{A9C2CD57-E1A9-46FD-896F-35C80ACE6EA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9" name="Rectangle 5148">
            <a:extLst>
              <a:ext uri="{FF2B5EF4-FFF2-40B4-BE49-F238E27FC236}">
                <a16:creationId xmlns:a16="http://schemas.microsoft.com/office/drawing/2014/main" id="{F3DBF335-8559-48AE-9654-33683F6F4BF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0" name="Rectangle 5149">
            <a:extLst>
              <a:ext uri="{FF2B5EF4-FFF2-40B4-BE49-F238E27FC236}">
                <a16:creationId xmlns:a16="http://schemas.microsoft.com/office/drawing/2014/main" id="{9C9B4809-D328-4085-A917-FAE006777C63}"/>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1" name="Rectangle 5150">
            <a:extLst>
              <a:ext uri="{FF2B5EF4-FFF2-40B4-BE49-F238E27FC236}">
                <a16:creationId xmlns:a16="http://schemas.microsoft.com/office/drawing/2014/main" id="{A7F91FED-63B2-442C-870F-4D6B2E389B1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Rectangle 223">
            <a:extLst>
              <a:ext uri="{FF2B5EF4-FFF2-40B4-BE49-F238E27FC236}">
                <a16:creationId xmlns:a16="http://schemas.microsoft.com/office/drawing/2014/main" id="{D261B8A5-2D0A-4665-B31F-8CE61B94BF5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Rectangle 225">
            <a:extLst>
              <a:ext uri="{FF2B5EF4-FFF2-40B4-BE49-F238E27FC236}">
                <a16:creationId xmlns:a16="http://schemas.microsoft.com/office/drawing/2014/main" id="{130164EA-FFE8-4697-957A-64165388338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Rectangle 227">
            <a:extLst>
              <a:ext uri="{FF2B5EF4-FFF2-40B4-BE49-F238E27FC236}">
                <a16:creationId xmlns:a16="http://schemas.microsoft.com/office/drawing/2014/main" id="{9C4341FA-00AF-497B-8CA8-8A24873788B1}"/>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Rectangle 229">
            <a:extLst>
              <a:ext uri="{FF2B5EF4-FFF2-40B4-BE49-F238E27FC236}">
                <a16:creationId xmlns:a16="http://schemas.microsoft.com/office/drawing/2014/main" id="{EA057C43-81EF-474E-9561-888046D48DFB}"/>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a:extLst>
              <a:ext uri="{FF2B5EF4-FFF2-40B4-BE49-F238E27FC236}">
                <a16:creationId xmlns:a16="http://schemas.microsoft.com/office/drawing/2014/main" id="{A3423506-1605-4F39-AF71-D0B76ECB97E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959D5798-CBD4-4CEB-9A37-103D4A05E52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9B6C615F-F962-4A80-894A-B2B2B091E5A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4E2C3E58-D8BA-426D-959C-F42AA8CD828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Rectangle 239">
            <a:extLst>
              <a:ext uri="{FF2B5EF4-FFF2-40B4-BE49-F238E27FC236}">
                <a16:creationId xmlns:a16="http://schemas.microsoft.com/office/drawing/2014/main" id="{CF0604A7-C03B-40EB-838A-A93EBFB36466}"/>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a:extLst>
              <a:ext uri="{FF2B5EF4-FFF2-40B4-BE49-F238E27FC236}">
                <a16:creationId xmlns:a16="http://schemas.microsoft.com/office/drawing/2014/main" id="{3C014221-E960-4EDA-AFF7-FC9BE0F07C8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0EFE5166-D3A2-4901-A312-71C54D6AD64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Rectangle 245">
            <a:extLst>
              <a:ext uri="{FF2B5EF4-FFF2-40B4-BE49-F238E27FC236}">
                <a16:creationId xmlns:a16="http://schemas.microsoft.com/office/drawing/2014/main" id="{44C272F6-337E-4AAC-B3C7-FF905CA77310}"/>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Rectangle 247">
            <a:extLst>
              <a:ext uri="{FF2B5EF4-FFF2-40B4-BE49-F238E27FC236}">
                <a16:creationId xmlns:a16="http://schemas.microsoft.com/office/drawing/2014/main" id="{FC6694F4-6D20-49A4-89B7-09F659A207B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Rectangle 249">
            <a:extLst>
              <a:ext uri="{FF2B5EF4-FFF2-40B4-BE49-F238E27FC236}">
                <a16:creationId xmlns:a16="http://schemas.microsoft.com/office/drawing/2014/main" id="{460275BF-D85D-4359-863F-761165AC7545}"/>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0B856AC3-42F2-4518-B177-B3ED167F9DDE}"/>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21FACDB5-1CD8-49D4-A2FC-045457A7848D}"/>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D9DDDE2F-3399-4DA4-9006-A5AE13721805}"/>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5FA92889-338E-425B-949B-9E35D7A1BAF3}"/>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322062F1-33D0-4520-8A2D-46228EEC01C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DE370054-ED27-4482-8B13-3884ADC54E8C}"/>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F63A3F4D-AB80-485B-896D-BFD2D4E0041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food&#10;&#10;Description automatically generated">
            <a:extLst>
              <a:ext uri="{FF2B5EF4-FFF2-40B4-BE49-F238E27FC236}">
                <a16:creationId xmlns:a16="http://schemas.microsoft.com/office/drawing/2014/main" id="{694E4025-9068-4D07-A3BA-0ADCC41361DF}"/>
              </a:ext>
            </a:extLst>
          </p:cNvPr>
          <p:cNvPicPr>
            <a:picLocks noChangeAspect="1"/>
          </p:cNvPicPr>
          <p:nvPr/>
        </p:nvPicPr>
        <p:blipFill rotWithShape="1">
          <a:blip r:embed="rId2">
            <a:extLst>
              <a:ext uri="{28A0092B-C50C-407E-A947-70E740481C1C}">
                <a14:useLocalDpi xmlns:a14="http://schemas.microsoft.com/office/drawing/2010/main" val="0"/>
              </a:ext>
            </a:extLst>
          </a:blip>
          <a:srcRect l="28905" t="44735" r="60830" b="34109"/>
          <a:stretch/>
        </p:blipFill>
        <p:spPr>
          <a:xfrm rot="10800000" flipV="1">
            <a:off x="5237921" y="1497127"/>
            <a:ext cx="788701" cy="914401"/>
          </a:xfrm>
          <a:prstGeom prst="rect">
            <a:avLst/>
          </a:prstGeom>
          <a:ln>
            <a:solidFill>
              <a:schemeClr val="tx1"/>
            </a:solidFill>
          </a:ln>
        </p:spPr>
      </p:pic>
      <p:pic>
        <p:nvPicPr>
          <p:cNvPr id="8" name="Picture 7" descr="A picture containing food&#10;&#10;Description automatically generated">
            <a:extLst>
              <a:ext uri="{FF2B5EF4-FFF2-40B4-BE49-F238E27FC236}">
                <a16:creationId xmlns:a16="http://schemas.microsoft.com/office/drawing/2014/main" id="{0CD24211-2BF5-432D-8DC1-0447207FF82C}"/>
              </a:ext>
            </a:extLst>
          </p:cNvPr>
          <p:cNvPicPr>
            <a:picLocks noChangeAspect="1"/>
          </p:cNvPicPr>
          <p:nvPr/>
        </p:nvPicPr>
        <p:blipFill rotWithShape="1">
          <a:blip r:embed="rId2">
            <a:extLst>
              <a:ext uri="{28A0092B-C50C-407E-A947-70E740481C1C}">
                <a14:useLocalDpi xmlns:a14="http://schemas.microsoft.com/office/drawing/2010/main" val="0"/>
              </a:ext>
            </a:extLst>
          </a:blip>
          <a:srcRect l="60718" t="28420" r="29018" b="50425"/>
          <a:stretch/>
        </p:blipFill>
        <p:spPr>
          <a:xfrm rot="10800000" flipV="1">
            <a:off x="6161166" y="1497127"/>
            <a:ext cx="788701" cy="914401"/>
          </a:xfrm>
          <a:prstGeom prst="rect">
            <a:avLst/>
          </a:prstGeom>
          <a:ln>
            <a:solidFill>
              <a:schemeClr val="tx1"/>
            </a:solidFill>
          </a:ln>
        </p:spPr>
      </p:pic>
      <p:sp>
        <p:nvSpPr>
          <p:cNvPr id="12" name="Rectangle 11">
            <a:extLst>
              <a:ext uri="{FF2B5EF4-FFF2-40B4-BE49-F238E27FC236}">
                <a16:creationId xmlns:a16="http://schemas.microsoft.com/office/drawing/2014/main" id="{CF19E38E-B4DB-497C-B47E-2F76A3D4D18B}"/>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093E6A5-6E33-40DF-AA52-A2969E9592B4}"/>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607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6" descr="C nutans seed leaving flowerhead Garman farm 040703 I">
            <a:extLst>
              <a:ext uri="{FF2B5EF4-FFF2-40B4-BE49-F238E27FC236}">
                <a16:creationId xmlns:a16="http://schemas.microsoft.com/office/drawing/2014/main" id="{A2711F6E-E2AF-410A-BF87-99D641DE9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741645" y="1392505"/>
            <a:ext cx="5740877" cy="436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8AFD606-3C95-4207-A145-146A38AC33B5}"/>
              </a:ext>
            </a:extLst>
          </p:cNvPr>
          <p:cNvSpPr txBox="1"/>
          <p:nvPr/>
        </p:nvSpPr>
        <p:spPr>
          <a:xfrm>
            <a:off x="6351495" y="5563311"/>
            <a:ext cx="1443443"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5" name="Picture 4" descr="A picture containing cat, bird&#10;&#10;Description automatically generated">
            <a:extLst>
              <a:ext uri="{FF2B5EF4-FFF2-40B4-BE49-F238E27FC236}">
                <a16:creationId xmlns:a16="http://schemas.microsoft.com/office/drawing/2014/main" id="{93C23194-2F60-4205-9E4F-2339A2F99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30046" y="2226919"/>
            <a:ext cx="4367675" cy="2698850"/>
          </a:xfrm>
          <a:prstGeom prst="rect">
            <a:avLst/>
          </a:prstGeom>
        </p:spPr>
      </p:pic>
      <p:sp>
        <p:nvSpPr>
          <p:cNvPr id="57" name="TextBox 56">
            <a:extLst>
              <a:ext uri="{FF2B5EF4-FFF2-40B4-BE49-F238E27FC236}">
                <a16:creationId xmlns:a16="http://schemas.microsoft.com/office/drawing/2014/main" id="{EF42739F-818F-4061-88C7-F425F318978C}"/>
              </a:ext>
            </a:extLst>
          </p:cNvPr>
          <p:cNvSpPr txBox="1"/>
          <p:nvPr/>
        </p:nvSpPr>
        <p:spPr>
          <a:xfrm>
            <a:off x="7707920" y="5563311"/>
            <a:ext cx="1443443" cy="200055"/>
          </a:xfrm>
          <a:prstGeom prst="rect">
            <a:avLst/>
          </a:prstGeom>
          <a:noFill/>
        </p:spPr>
        <p:txBody>
          <a:bodyPr wrap="square" rtlCol="0">
            <a:spAutoFit/>
          </a:bodyPr>
          <a:lstStyle/>
          <a:p>
            <a:r>
              <a:rPr lang="en-GB" sz="700" dirty="0">
                <a:solidFill>
                  <a:schemeClr val="bg1"/>
                </a:solidFill>
              </a:rPr>
              <a:t>Image source: T. Drees</a:t>
            </a:r>
          </a:p>
        </p:txBody>
      </p:sp>
      <p:sp>
        <p:nvSpPr>
          <p:cNvPr id="58" name="TextBox 57">
            <a:extLst>
              <a:ext uri="{FF2B5EF4-FFF2-40B4-BE49-F238E27FC236}">
                <a16:creationId xmlns:a16="http://schemas.microsoft.com/office/drawing/2014/main" id="{1B986120-4CA3-499A-B1CB-0FF7323DAF33}"/>
              </a:ext>
            </a:extLst>
          </p:cNvPr>
          <p:cNvSpPr txBox="1"/>
          <p:nvPr/>
        </p:nvSpPr>
        <p:spPr>
          <a:xfrm>
            <a:off x="2255722" y="961529"/>
            <a:ext cx="7680556" cy="400110"/>
          </a:xfrm>
          <a:prstGeom prst="rect">
            <a:avLst/>
          </a:prstGeom>
          <a:noFill/>
        </p:spPr>
        <p:txBody>
          <a:bodyPr wrap="square" rtlCol="0">
            <a:spAutoFit/>
          </a:bodyPr>
          <a:lstStyle/>
          <a:p>
            <a:pPr algn="ctr"/>
            <a:r>
              <a:rPr lang="en-GB" sz="2000" dirty="0"/>
              <a:t>… and wind is the primary dispersal mechanism.</a:t>
            </a:r>
          </a:p>
        </p:txBody>
      </p:sp>
      <p:sp>
        <p:nvSpPr>
          <p:cNvPr id="2" name="Rectangle 1">
            <a:extLst>
              <a:ext uri="{FF2B5EF4-FFF2-40B4-BE49-F238E27FC236}">
                <a16:creationId xmlns:a16="http://schemas.microsoft.com/office/drawing/2014/main" id="{2E2A56F8-3914-4F38-AF9A-B43F68D2D539}"/>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3D4E5B8-5E47-4A1F-8529-31BBFFCDC0E1}"/>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80AB105-15D5-402D-BB3E-C8465A501D48}"/>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287B713-72D2-4165-8D87-63B9CD0F1D6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7D37594-BD08-431F-817B-76CBA1B79684}"/>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7023A16-A6A7-49E3-A8A8-61C87CEC57A6}"/>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69D0651-1F6B-4419-AE35-FF691D31F75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BBDCA93-2F3C-496C-9C31-F843EB7EF0E3}"/>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5DB22B-59C2-4D3D-8F29-8FD46C967C1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9644555-4BE9-47CC-81EE-B6173BBE6F93}"/>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A5EB98C-E53B-4A07-B25F-2AC6FACA908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E991F85-3559-47DA-B136-754418B8802C}"/>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42CC7B2-586B-4E2D-94F8-E81D049D915B}"/>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FD3B280E-6709-41D8-AF46-769DCB116F02}"/>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7432BDCE-614E-43B1-B354-3F42B4EF382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C69B1B3-5A77-4E49-A200-507411DEFC0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13906505-0F34-4BA5-A604-77322862B7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480702D4-4BC2-4F13-8519-71C75860BBC0}"/>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6FD9553E-E8C3-4483-A8DD-5F3459E3E12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A19F3831-D95A-4F3A-8CAB-2E74F70793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8FFB58E0-1D64-4108-981F-F78D39DCC16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70DC51D7-4871-414B-9996-0B2E01A0092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037CCF32-D41A-406E-9B31-8A65E1634A3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FF49C433-33BF-4174-968A-E3D90AD498D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540C185-DDCC-4A89-9638-79615FB5E0F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6DCB4456-E286-4D90-83E7-686E410C1849}"/>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CE7218D0-F906-48CA-AFDA-B92812E4ADA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7425751C-E1B9-4362-A1E5-973EF018F5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9F9E2AC2-90C7-432B-97D3-D3086CA7A99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318B3D0B-E9BE-4AA9-819E-9BBA315B08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2F25FE3E-C285-463B-955D-4A8D50D8D5F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10990C40-7CA3-4D7C-81CA-E2D4EA8B367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761C9283-0302-4B04-8B64-E20137A8948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639AB4AC-A36E-42DD-B8E2-CCB433316E5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23867A4-3C28-4101-B59B-53314A5AEC9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F2193424-CB60-47B2-9139-09FE77423CA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83D4B951-76CD-413F-BBD4-342E7522309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6DAB0BE7-8ECE-491A-80AD-BBE0B835BD71}"/>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888B2A-3E5F-4D65-B068-2F52867AC73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E68DB929-08FE-44F1-B62C-4E2732D9E30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57E41C32-24A5-4D96-9CC7-70D7FD5AB32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C3A236C-0C1D-4F51-90B6-608DC0B9C5A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162AF461-E67B-4B1B-87F9-D5EF44F74B6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F08C9446-82AA-47FA-B5DB-F7EC38AEE8B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B75FB35E-B896-4A41-87A4-D2A008CCCE8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62695A32-4012-4A45-97DC-DA50C300554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3BC7C3-9866-477C-9DAE-1AEEC2C7EDA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C9897831-52D0-4C49-A6C7-8D9E13FFAF1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01AC25BB-1D09-4403-9A94-2DD0597B3FAC}"/>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8AAD662D-19A5-4457-A87A-469B6ACDEB7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F0C5EDC-FDFA-4F59-BE04-52202C31F28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7C1912-433F-4630-98DC-12768593EBE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4B5ED2A8-A9ED-419F-BD44-98E3729254C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31585E6-4CE8-48DA-B99E-2827A69284F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09F61F8-D9F3-492B-B4DB-DE3DECE8E955}"/>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ACCB01A6-45C8-459D-957E-3DAA4987BC0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2B58F88-B93E-4CF5-9792-AEF2E4CF2D4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33754D7-945B-4E1C-A17E-CAC428E59406}"/>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85BEC2C-FC50-42E8-9655-66DF01F935E8}"/>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758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6" descr="C nutans seed leaving flowerhead Garman farm 040703 I">
            <a:extLst>
              <a:ext uri="{FF2B5EF4-FFF2-40B4-BE49-F238E27FC236}">
                <a16:creationId xmlns:a16="http://schemas.microsoft.com/office/drawing/2014/main" id="{A2711F6E-E2AF-410A-BF87-99D641DE9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741645" y="1392505"/>
            <a:ext cx="5740877" cy="436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8AFD606-3C95-4207-A145-146A38AC33B5}"/>
              </a:ext>
            </a:extLst>
          </p:cNvPr>
          <p:cNvSpPr txBox="1"/>
          <p:nvPr/>
        </p:nvSpPr>
        <p:spPr>
          <a:xfrm>
            <a:off x="6351495" y="5563311"/>
            <a:ext cx="1443443"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5" name="Picture 4" descr="A picture containing cat, bird&#10;&#10;Description automatically generated">
            <a:extLst>
              <a:ext uri="{FF2B5EF4-FFF2-40B4-BE49-F238E27FC236}">
                <a16:creationId xmlns:a16="http://schemas.microsoft.com/office/drawing/2014/main" id="{93C23194-2F60-4205-9E4F-2339A2F99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30046" y="2226919"/>
            <a:ext cx="4367675" cy="2698850"/>
          </a:xfrm>
          <a:prstGeom prst="rect">
            <a:avLst/>
          </a:prstGeom>
        </p:spPr>
      </p:pic>
      <p:sp>
        <p:nvSpPr>
          <p:cNvPr id="57" name="TextBox 56">
            <a:extLst>
              <a:ext uri="{FF2B5EF4-FFF2-40B4-BE49-F238E27FC236}">
                <a16:creationId xmlns:a16="http://schemas.microsoft.com/office/drawing/2014/main" id="{EF42739F-818F-4061-88C7-F425F318978C}"/>
              </a:ext>
            </a:extLst>
          </p:cNvPr>
          <p:cNvSpPr txBox="1"/>
          <p:nvPr/>
        </p:nvSpPr>
        <p:spPr>
          <a:xfrm>
            <a:off x="7707920" y="5563311"/>
            <a:ext cx="1443443" cy="200055"/>
          </a:xfrm>
          <a:prstGeom prst="rect">
            <a:avLst/>
          </a:prstGeom>
          <a:noFill/>
        </p:spPr>
        <p:txBody>
          <a:bodyPr wrap="square" rtlCol="0">
            <a:spAutoFit/>
          </a:bodyPr>
          <a:lstStyle/>
          <a:p>
            <a:r>
              <a:rPr lang="en-GB" sz="700" dirty="0">
                <a:solidFill>
                  <a:schemeClr val="bg1"/>
                </a:solidFill>
              </a:rPr>
              <a:t>Image source: T. Drees</a:t>
            </a:r>
          </a:p>
        </p:txBody>
      </p:sp>
      <p:sp>
        <p:nvSpPr>
          <p:cNvPr id="58" name="TextBox 57">
            <a:extLst>
              <a:ext uri="{FF2B5EF4-FFF2-40B4-BE49-F238E27FC236}">
                <a16:creationId xmlns:a16="http://schemas.microsoft.com/office/drawing/2014/main" id="{1B986120-4CA3-499A-B1CB-0FF7323DAF33}"/>
              </a:ext>
            </a:extLst>
          </p:cNvPr>
          <p:cNvSpPr txBox="1"/>
          <p:nvPr/>
        </p:nvSpPr>
        <p:spPr>
          <a:xfrm>
            <a:off x="2255722" y="961529"/>
            <a:ext cx="7680556" cy="400110"/>
          </a:xfrm>
          <a:prstGeom prst="rect">
            <a:avLst/>
          </a:prstGeom>
          <a:noFill/>
        </p:spPr>
        <p:txBody>
          <a:bodyPr wrap="square" rtlCol="0">
            <a:spAutoFit/>
          </a:bodyPr>
          <a:lstStyle/>
          <a:p>
            <a:pPr algn="ctr"/>
            <a:r>
              <a:rPr lang="en-GB" sz="2000" dirty="0"/>
              <a:t>… and wind is the primary dispersal mechanism.</a:t>
            </a:r>
          </a:p>
        </p:txBody>
      </p:sp>
      <p:sp>
        <p:nvSpPr>
          <p:cNvPr id="2" name="Rectangle 1">
            <a:extLst>
              <a:ext uri="{FF2B5EF4-FFF2-40B4-BE49-F238E27FC236}">
                <a16:creationId xmlns:a16="http://schemas.microsoft.com/office/drawing/2014/main" id="{2E2A56F8-3914-4F38-AF9A-B43F68D2D539}"/>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3D4E5B8-5E47-4A1F-8529-31BBFFCDC0E1}"/>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80AB105-15D5-402D-BB3E-C8465A501D48}"/>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287B713-72D2-4165-8D87-63B9CD0F1D68}"/>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7D37594-BD08-431F-817B-76CBA1B79684}"/>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7023A16-A6A7-49E3-A8A8-61C87CEC57A6}"/>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69D0651-1F6B-4419-AE35-FF691D31F75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BBDCA93-2F3C-496C-9C31-F843EB7EF0E3}"/>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5DB22B-59C2-4D3D-8F29-8FD46C967C1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9644555-4BE9-47CC-81EE-B6173BBE6F93}"/>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A5EB98C-E53B-4A07-B25F-2AC6FACA908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E991F85-3559-47DA-B136-754418B8802C}"/>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42CC7B2-586B-4E2D-94F8-E81D049D915B}"/>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FD3B280E-6709-41D8-AF46-769DCB116F02}"/>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7432BDCE-614E-43B1-B354-3F42B4EF382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C69B1B3-5A77-4E49-A200-507411DEFC0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13906505-0F34-4BA5-A604-77322862B73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480702D4-4BC2-4F13-8519-71C75860BBC0}"/>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6FD9553E-E8C3-4483-A8DD-5F3459E3E12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A19F3831-D95A-4F3A-8CAB-2E74F70793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8FFB58E0-1D64-4108-981F-F78D39DCC16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70DC51D7-4871-414B-9996-0B2E01A0092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037CCF32-D41A-406E-9B31-8A65E1634A3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FF49C433-33BF-4174-968A-E3D90AD498D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540C185-DDCC-4A89-9638-79615FB5E0F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6DCB4456-E286-4D90-83E7-686E410C1849}"/>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CE7218D0-F906-48CA-AFDA-B92812E4ADA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7425751C-E1B9-4362-A1E5-973EF018F5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9F9E2AC2-90C7-432B-97D3-D3086CA7A99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318B3D0B-E9BE-4AA9-819E-9BBA315B08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2F25FE3E-C285-463B-955D-4A8D50D8D5F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10990C40-7CA3-4D7C-81CA-E2D4EA8B367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761C9283-0302-4B04-8B64-E20137A8948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639AB4AC-A36E-42DD-B8E2-CCB433316E5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23867A4-3C28-4101-B59B-53314A5AEC9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F2193424-CB60-47B2-9139-09FE77423CA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83D4B951-76CD-413F-BBD4-342E7522309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6DAB0BE7-8ECE-491A-80AD-BBE0B835BD71}"/>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888B2A-3E5F-4D65-B068-2F52867AC73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E68DB929-08FE-44F1-B62C-4E2732D9E30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57E41C32-24A5-4D96-9CC7-70D7FD5AB32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C3A236C-0C1D-4F51-90B6-608DC0B9C5A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162AF461-E67B-4B1B-87F9-D5EF44F74B6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F08C9446-82AA-47FA-B5DB-F7EC38AEE8B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B75FB35E-B896-4A41-87A4-D2A008CCCE8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62695A32-4012-4A45-97DC-DA50C300554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3BC7C3-9866-477C-9DAE-1AEEC2C7EDA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C9897831-52D0-4C49-A6C7-8D9E13FFAF1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01AC25BB-1D09-4403-9A94-2DD0597B3FAC}"/>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8AAD662D-19A5-4457-A87A-469B6ACDEB7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F0C5EDC-FDFA-4F59-BE04-52202C31F28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7C1912-433F-4630-98DC-12768593EBE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4B5ED2A8-A9ED-419F-BD44-98E3729254C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31585E6-4CE8-48DA-B99E-2827A69284F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09F61F8-D9F3-492B-B4DB-DE3DECE8E955}"/>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ACCB01A6-45C8-459D-957E-3DAA4987BC0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2B58F88-B93E-4CF5-9792-AEF2E4CF2D4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92020F42-7307-4FF4-923C-D3A41E127E74}"/>
              </a:ext>
            </a:extLst>
          </p:cNvPr>
          <p:cNvSpPr txBox="1"/>
          <p:nvPr/>
        </p:nvSpPr>
        <p:spPr>
          <a:xfrm>
            <a:off x="2255722" y="5758942"/>
            <a:ext cx="7680556" cy="400110"/>
          </a:xfrm>
          <a:prstGeom prst="rect">
            <a:avLst/>
          </a:prstGeom>
          <a:noFill/>
        </p:spPr>
        <p:txBody>
          <a:bodyPr wrap="square" rtlCol="0">
            <a:spAutoFit/>
          </a:bodyPr>
          <a:lstStyle/>
          <a:p>
            <a:pPr algn="ctr"/>
            <a:r>
              <a:rPr lang="en-GB" sz="2000" i="1" dirty="0"/>
              <a:t>But how do we model this dispersal?</a:t>
            </a:r>
          </a:p>
        </p:txBody>
      </p:sp>
      <p:sp>
        <p:nvSpPr>
          <p:cNvPr id="15" name="Rectangle 14">
            <a:extLst>
              <a:ext uri="{FF2B5EF4-FFF2-40B4-BE49-F238E27FC236}">
                <a16:creationId xmlns:a16="http://schemas.microsoft.com/office/drawing/2014/main" id="{9277D2D6-A972-47DD-A9E8-E42FF3590131}"/>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E3BE1EC-377E-4674-9D3E-D8D302DDD5C2}"/>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0492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2D0E4C39-B9F8-48DB-A51D-4AF2BE4D3F56}"/>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2BC6D285-6230-4C6D-8693-ADE37FA9822F}"/>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3" name="Rectangle 2">
            <a:extLst>
              <a:ext uri="{FF2B5EF4-FFF2-40B4-BE49-F238E27FC236}">
                <a16:creationId xmlns:a16="http://schemas.microsoft.com/office/drawing/2014/main" id="{972C9421-060B-4713-8683-E0947BB24BC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90CC70C-426D-4735-A78B-5A63AF50B1A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B02A72BA-C624-484C-B49F-55CB0CDD531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CFB3368-0443-4CF1-980C-7FC0B5BC1121}"/>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723D479-2F8C-4390-A5B4-34AD40E5C305}"/>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E63EAAE-E1B7-4F3A-A980-FFCE9FF3FD5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9CB1158-E0A6-4364-B5D3-6BC7F3E5670C}"/>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D80322C-0979-46EF-B7F4-D0A05D080E22}"/>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F6AD916-F644-471D-B9D0-8453C2AF5600}"/>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EFDB30A-0E91-42D4-AFA0-995D371E946D}"/>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CF422A2E-AE24-498A-B609-7B29B4D92A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6841B4E-BA95-47C5-8F48-E9FE9566B6BF}"/>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122EE421-BCE8-45CD-862C-519E24EF6438}"/>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C9C48476-98F4-4AF6-9983-5A22C181018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C3897B7-196D-483C-8C68-FE9CB2EF9674}"/>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7492C5FD-48FF-47B7-8F12-9259E718D6A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C6D5DA79-353D-414A-9950-E32BA8FF7F8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0618A5B1-3698-4451-A363-5327A8137E5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B29F4B16-EEC1-4C7D-B310-93E1842F786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CE86C0C2-9F7B-4640-8056-A22FE04C1B6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524EAE2E-11F8-4C51-8CFB-769507D2B31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8EC94A1F-39B6-4F22-B4A0-E1686A151C7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659CE363-8A83-455E-8813-917EC44E78B5}"/>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2C4E1C4A-3991-450F-B9D5-ADC9AACBD35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CD6CC738-4E9F-4E6F-ABF6-46209E7C7CA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C137248-76FC-444D-9B03-FF94A69029E6}"/>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18FDC8C0-B86A-4FB0-A571-43437B65D9E2}"/>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0B740A8-C771-432A-9105-071B15F220CF}"/>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805F64D8-B72A-4D7C-A5F8-4A5A1B54A741}"/>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6BD23B9F-1316-4CDA-9D8A-E658614701B1}"/>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AED55677-0A4A-4178-AFC0-D21B13D9A9E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5A1970B1-2472-4BF3-87C5-78176CFA29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A5628BDA-1B86-4B8F-92D6-1548E5B3245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7EC80153-3460-4796-9DB6-60F8E3E5E2C4}"/>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55566535-4288-4288-A271-9C373E9964A3}"/>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FC7C7C06-DAA3-480C-BA91-CA3A137CF83F}"/>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2360FAB-8121-4CF7-BA0C-8C199B6BA9D6}"/>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89E06531-997C-49FF-B392-60157579909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B604ACC6-20A1-4C97-81BD-1C7702997B96}"/>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EE0B9F1A-BDC2-4C77-AC76-79057B81D986}"/>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AEEB583-D657-48ED-BF3A-4100A03D972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A3303A19-2488-4BAF-854C-305E59CF76F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59499D44-6505-480E-B23E-36EB29E8A60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8E89678A-E2D2-4766-B316-FA7EB0BCE50D}"/>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341D258-A7E8-4372-9874-04A77D258B7D}"/>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A24885BD-49D2-495D-8677-88B1C4FEC11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660B741D-2B41-4D96-AD1F-09D8C720053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0636C7B-B485-4E4B-889E-54254CB76613}"/>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D5BBC48F-BBA8-49F5-94B9-C6D858A015F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F2E4C76F-8FD3-4F34-9E9C-44B67ED46A6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25649000-DAB1-43CD-BA3C-C336D414B8FB}"/>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8FADB373-A71A-46C6-B410-9DDD6957266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604F34B3-4CFD-4DAA-8140-05603D6F69EC}"/>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54911244-02D2-42F5-AB2B-C1AE311767B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F8268A8C-D778-4D7A-A421-71E32348261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05A7C6C2-C072-49B1-BA66-DFF9C0BEED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D6129D05-F0F8-43F2-8D5C-6BD9DB0D4C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6667830-7C82-40DD-88A4-65A6864AA104}"/>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96EEA17-018A-40B4-8ED1-220F0691C453}"/>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222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59" name="TextBox 58">
            <a:extLst>
              <a:ext uri="{FF2B5EF4-FFF2-40B4-BE49-F238E27FC236}">
                <a16:creationId xmlns:a16="http://schemas.microsoft.com/office/drawing/2014/main" id="{B260BCEE-ABE3-4E68-96B4-1139FBFED963}"/>
              </a:ext>
            </a:extLst>
          </p:cNvPr>
          <p:cNvSpPr txBox="1"/>
          <p:nvPr/>
        </p:nvSpPr>
        <p:spPr>
          <a:xfrm>
            <a:off x="660417" y="4703628"/>
            <a:ext cx="2495504" cy="1200329"/>
          </a:xfrm>
          <a:prstGeom prst="rect">
            <a:avLst/>
          </a:prstGeom>
          <a:noFill/>
        </p:spPr>
        <p:txBody>
          <a:bodyPr wrap="square" rtlCol="0">
            <a:spAutoFit/>
          </a:bodyPr>
          <a:lstStyle/>
          <a:p>
            <a:r>
              <a:rPr lang="en-GB" b="1" i="1" dirty="0"/>
              <a:t>Dispersal kernel </a:t>
            </a:r>
            <a:r>
              <a:rPr lang="en-GB" dirty="0"/>
              <a:t>giving probability density for a seed travelling distance </a:t>
            </a:r>
            <a:r>
              <a:rPr lang="en-GB" i="1" dirty="0"/>
              <a:t>r</a:t>
            </a:r>
            <a:r>
              <a:rPr lang="en-GB" dirty="0"/>
              <a:t> from release</a:t>
            </a:r>
          </a:p>
        </p:txBody>
      </p:sp>
      <p:sp>
        <p:nvSpPr>
          <p:cNvPr id="6" name="Oval 5">
            <a:extLst>
              <a:ext uri="{FF2B5EF4-FFF2-40B4-BE49-F238E27FC236}">
                <a16:creationId xmlns:a16="http://schemas.microsoft.com/office/drawing/2014/main" id="{9C4F6E51-4120-43F3-AF99-5EF526BC084B}"/>
              </a:ext>
            </a:extLst>
          </p:cNvPr>
          <p:cNvSpPr/>
          <p:nvPr/>
        </p:nvSpPr>
        <p:spPr>
          <a:xfrm>
            <a:off x="530446" y="2765514"/>
            <a:ext cx="927964" cy="86893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Straight Connector 7">
            <a:extLst>
              <a:ext uri="{FF2B5EF4-FFF2-40B4-BE49-F238E27FC236}">
                <a16:creationId xmlns:a16="http://schemas.microsoft.com/office/drawing/2014/main" id="{AD9C6389-E109-4D18-A17B-DC4B49100890}"/>
              </a:ext>
            </a:extLst>
          </p:cNvPr>
          <p:cNvCxnSpPr/>
          <p:nvPr/>
        </p:nvCxnSpPr>
        <p:spPr>
          <a:xfrm flipH="1" flipV="1">
            <a:off x="1195651" y="3634451"/>
            <a:ext cx="525517" cy="10691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7111FFC-B2A3-4CAE-9877-EF088479D4CB}"/>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p:sp>
        <p:nvSpPr>
          <p:cNvPr id="57" name="TextBox 56">
            <a:extLst>
              <a:ext uri="{FF2B5EF4-FFF2-40B4-BE49-F238E27FC236}">
                <a16:creationId xmlns:a16="http://schemas.microsoft.com/office/drawing/2014/main" id="{C9E72471-8D1C-432E-8F43-FA7E10C14642}"/>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2" name="Rectangle 1">
            <a:extLst>
              <a:ext uri="{FF2B5EF4-FFF2-40B4-BE49-F238E27FC236}">
                <a16:creationId xmlns:a16="http://schemas.microsoft.com/office/drawing/2014/main" id="{6F91708E-F1E0-4BF3-A054-5DC1B28BB52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F9CF22B-F07A-4FF7-92A8-ED677B33DFD0}"/>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5" name="Rectangle 4">
            <a:extLst>
              <a:ext uri="{FF2B5EF4-FFF2-40B4-BE49-F238E27FC236}">
                <a16:creationId xmlns:a16="http://schemas.microsoft.com/office/drawing/2014/main" id="{CB0E3CF6-97E8-4547-BCD8-836ADD84C5C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F8D8AC7-B34F-4AAE-9E01-9811DC39034E}"/>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25280C-0E06-47EF-B767-F44B37F2E0CF}"/>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DFD4FCA-CFA8-4F25-A377-94B9128EC720}"/>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01441E6-E42F-4379-B59E-0541A7B8694F}"/>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2C6B5DB-EC5C-446F-ADD5-AE2A8C9744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F10D3B8-98D8-4A1A-B39A-D5A31F611BB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F0EE3900-B402-4C8C-B6C5-360A9DB2250C}"/>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0D7985BD-5155-4E41-8AE8-64401B9E6A8A}"/>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1171FBB-53EB-452C-9CA6-BF9654005455}"/>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C72DAE1-CF6E-411C-B729-EAE001DE7885}"/>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0C3174CC-4C12-45F7-9E40-472A0F4C7D7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8E56E4CD-8B37-4BE6-95BE-1B9B0979842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E69938DE-FA4A-42D2-B3F0-999DFBC172B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89A1587B-44B2-42BC-9829-3FD52C32D6F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E74C3A63-C733-4242-8A71-F97D5A36285B}"/>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F4B7C909-C199-47E8-8409-93BEF18E6D0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6FC5FC35-93F5-43FF-8B9E-AF369487AD3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674BE1A2-5997-4DBF-AEEC-64EA628F15F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6BECB237-035D-496B-8D67-4889380A7AA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ECB5C272-5C6B-4152-8726-6B5977A5E8E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CB9E87A8-2678-4DE4-AD60-D63323E86F20}"/>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5BC17F49-260C-4C88-BB58-FC53A5339596}"/>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94088F0F-6482-4CF7-A0DE-24EC9FDB68C0}"/>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872791ED-6CBD-4916-B9C6-90114C184F45}"/>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AA60B34C-8692-4659-8451-D09D9CE6204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C1A6227F-720B-4F27-8853-60AAE5690D3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7AB35C39-D506-4B42-9132-5622AEB97C1C}"/>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073516D2-3977-4E0C-8EAB-BB22A6952C8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B3B00BEC-445A-485F-9C0C-867D68C4EF2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64EFDD8-7B65-4BD9-AE65-D95F43FD2D7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DBA8F56A-B362-44E1-A8FB-FA5A881FF1D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37A24E9C-921E-4AC3-B018-E0929E420CD8}"/>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6AE2FB2C-C3D3-4183-A9BD-45D48570F1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3099E6A8-E1D0-44AC-88DD-D77F6ABE6BC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FB39760F-4350-4A45-94E3-F081DB79BB1E}"/>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20CB8084-3112-42D2-BF6C-57ADF5D6AA8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A57991A2-9961-4106-A246-070CEE2A3B19}"/>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989E454D-54A5-42CB-A2C9-0A6FF7C794E7}"/>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CF568E5-E4C7-45B9-B6A1-6B4EAAEAB26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A3A320C9-FB4E-4FFC-BD58-15E6152F97A6}"/>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3D124B7-72F2-4BC6-8058-62B51F2FF61D}"/>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C3452791-C9E2-4A03-A4BE-5FAC2C673E1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F14C96F6-8E61-4F32-A1E8-1F8458A9CA7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38ED132-11F5-4167-89D1-7AFEAF65A7E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53338A06-B9DC-4B2D-B67E-BEF760867E0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1AB9809F-6D1F-40EB-88FA-0F0DDACD9CB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542FC1DA-C1A2-4559-9CE4-62B0E8039A4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B753D742-99BB-4911-89AB-B67D9F79FE01}"/>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402151E9-6C23-4C6B-A7C2-31FF4BFB646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A6D2DF17-F7D8-4CB7-B2F8-C8ABE63A94D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901032AD-90DB-4916-9AA5-921AE53F00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7549692F-3788-4F08-96DF-952BCEABAF86}"/>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9036C410-C7BD-45C5-A770-4BD6C1F78591}"/>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46E39681-C127-420F-B22D-867B82A7CE5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007FA75-DA04-4434-8197-555FA99A8CAE}"/>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78A30E8-A14A-41B2-9D48-E77B552C3583}"/>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617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58" name="TextBox 57">
            <a:extLst>
              <a:ext uri="{FF2B5EF4-FFF2-40B4-BE49-F238E27FC236}">
                <a16:creationId xmlns:a16="http://schemas.microsoft.com/office/drawing/2014/main" id="{42941E56-F50A-4A9D-806B-C7309E72A4A5}"/>
              </a:ext>
            </a:extLst>
          </p:cNvPr>
          <p:cNvSpPr txBox="1"/>
          <p:nvPr/>
        </p:nvSpPr>
        <p:spPr>
          <a:xfrm>
            <a:off x="3604432" y="4703627"/>
            <a:ext cx="4252562" cy="1477328"/>
          </a:xfrm>
          <a:prstGeom prst="rect">
            <a:avLst/>
          </a:prstGeom>
          <a:noFill/>
        </p:spPr>
        <p:txBody>
          <a:bodyPr wrap="square" rtlCol="0">
            <a:spAutoFit/>
          </a:bodyPr>
          <a:lstStyle/>
          <a:p>
            <a:r>
              <a:rPr lang="en-GB" b="1" i="1" dirty="0"/>
              <a:t>Scale parameter </a:t>
            </a:r>
            <a:r>
              <a:rPr lang="en-GB" dirty="0"/>
              <a:t>from:</a:t>
            </a:r>
          </a:p>
          <a:p>
            <a:pPr marL="285750" indent="-285750">
              <a:buFont typeface="Arial" panose="020B0604020202020204" pitchFamily="34" charset="0"/>
              <a:buChar char="•"/>
            </a:pPr>
            <a:r>
              <a:rPr lang="en-GB" dirty="0"/>
              <a:t>Mean wind speed</a:t>
            </a:r>
          </a:p>
          <a:p>
            <a:pPr marL="285750" indent="-285750">
              <a:buFont typeface="Arial" panose="020B0604020202020204" pitchFamily="34" charset="0"/>
              <a:buChar char="•"/>
            </a:pPr>
            <a:r>
              <a:rPr lang="en-GB" dirty="0"/>
              <a:t>Wind measurement height</a:t>
            </a:r>
          </a:p>
          <a:p>
            <a:pPr marL="285750" indent="-285750">
              <a:buFont typeface="Arial" panose="020B0604020202020204" pitchFamily="34" charset="0"/>
              <a:buChar char="•"/>
            </a:pPr>
            <a:r>
              <a:rPr lang="en-GB" dirty="0"/>
              <a:t>Vegetation cover characteristics</a:t>
            </a:r>
          </a:p>
          <a:p>
            <a:pPr marL="285750" indent="-285750">
              <a:buFont typeface="Arial" panose="020B0604020202020204" pitchFamily="34" charset="0"/>
              <a:buChar char="•"/>
            </a:pPr>
            <a:r>
              <a:rPr lang="en-GB" dirty="0"/>
              <a:t>Seed release height</a:t>
            </a:r>
          </a:p>
        </p:txBody>
      </p:sp>
      <p:sp>
        <p:nvSpPr>
          <p:cNvPr id="59" name="TextBox 58">
            <a:extLst>
              <a:ext uri="{FF2B5EF4-FFF2-40B4-BE49-F238E27FC236}">
                <a16:creationId xmlns:a16="http://schemas.microsoft.com/office/drawing/2014/main" id="{B260BCEE-ABE3-4E68-96B4-1139FBFED963}"/>
              </a:ext>
            </a:extLst>
          </p:cNvPr>
          <p:cNvSpPr txBox="1"/>
          <p:nvPr/>
        </p:nvSpPr>
        <p:spPr>
          <a:xfrm>
            <a:off x="660417" y="4703628"/>
            <a:ext cx="2495504" cy="1200329"/>
          </a:xfrm>
          <a:prstGeom prst="rect">
            <a:avLst/>
          </a:prstGeom>
          <a:noFill/>
        </p:spPr>
        <p:txBody>
          <a:bodyPr wrap="square" rtlCol="0">
            <a:spAutoFit/>
          </a:bodyPr>
          <a:lstStyle/>
          <a:p>
            <a:r>
              <a:rPr lang="en-GB" b="1" i="1" dirty="0"/>
              <a:t>Dispersal kernel </a:t>
            </a:r>
            <a:r>
              <a:rPr lang="en-GB" dirty="0"/>
              <a:t>giving probability density for a seed travelling distance </a:t>
            </a:r>
            <a:r>
              <a:rPr lang="en-GB" i="1" dirty="0"/>
              <a:t>r</a:t>
            </a:r>
            <a:r>
              <a:rPr lang="en-GB" dirty="0"/>
              <a:t> from release</a:t>
            </a:r>
          </a:p>
        </p:txBody>
      </p:sp>
      <p:sp>
        <p:nvSpPr>
          <p:cNvPr id="6" name="Oval 5">
            <a:extLst>
              <a:ext uri="{FF2B5EF4-FFF2-40B4-BE49-F238E27FC236}">
                <a16:creationId xmlns:a16="http://schemas.microsoft.com/office/drawing/2014/main" id="{9C4F6E51-4120-43F3-AF99-5EF526BC084B}"/>
              </a:ext>
            </a:extLst>
          </p:cNvPr>
          <p:cNvSpPr/>
          <p:nvPr/>
        </p:nvSpPr>
        <p:spPr>
          <a:xfrm>
            <a:off x="530446" y="2765514"/>
            <a:ext cx="927964" cy="86893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Oval 59">
            <a:extLst>
              <a:ext uri="{FF2B5EF4-FFF2-40B4-BE49-F238E27FC236}">
                <a16:creationId xmlns:a16="http://schemas.microsoft.com/office/drawing/2014/main" id="{914DD880-6C21-431F-AB52-6864220E86F2}"/>
              </a:ext>
            </a:extLst>
          </p:cNvPr>
          <p:cNvSpPr/>
          <p:nvPr/>
        </p:nvSpPr>
        <p:spPr>
          <a:xfrm>
            <a:off x="4143536" y="2655307"/>
            <a:ext cx="432000" cy="432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Straight Connector 7">
            <a:extLst>
              <a:ext uri="{FF2B5EF4-FFF2-40B4-BE49-F238E27FC236}">
                <a16:creationId xmlns:a16="http://schemas.microsoft.com/office/drawing/2014/main" id="{AD9C6389-E109-4D18-A17B-DC4B49100890}"/>
              </a:ext>
            </a:extLst>
          </p:cNvPr>
          <p:cNvCxnSpPr/>
          <p:nvPr/>
        </p:nvCxnSpPr>
        <p:spPr>
          <a:xfrm flipH="1" flipV="1">
            <a:off x="1195651" y="3634451"/>
            <a:ext cx="525517" cy="10691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C0D32E3-3AD8-4626-ADBA-28972D4D75E1}"/>
              </a:ext>
            </a:extLst>
          </p:cNvPr>
          <p:cNvCxnSpPr>
            <a:cxnSpLocks/>
          </p:cNvCxnSpPr>
          <p:nvPr/>
        </p:nvCxnSpPr>
        <p:spPr>
          <a:xfrm flipH="1" flipV="1">
            <a:off x="4333463" y="3125282"/>
            <a:ext cx="150658" cy="157834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F14E653-2E36-4068-A75C-9F9448EF66AD}"/>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p:sp>
        <p:nvSpPr>
          <p:cNvPr id="57" name="TextBox 56">
            <a:extLst>
              <a:ext uri="{FF2B5EF4-FFF2-40B4-BE49-F238E27FC236}">
                <a16:creationId xmlns:a16="http://schemas.microsoft.com/office/drawing/2014/main" id="{AB498CEA-F259-4DEB-8768-1F51C7764AD4}"/>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2" name="Rectangle 1">
            <a:extLst>
              <a:ext uri="{FF2B5EF4-FFF2-40B4-BE49-F238E27FC236}">
                <a16:creationId xmlns:a16="http://schemas.microsoft.com/office/drawing/2014/main" id="{0C28ED84-EC8E-4B4C-9F33-81D4FA5CCD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05F0CB2-AFC9-4203-8CDA-80E7A5FD83CD}"/>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5" name="Rectangle 4">
            <a:extLst>
              <a:ext uri="{FF2B5EF4-FFF2-40B4-BE49-F238E27FC236}">
                <a16:creationId xmlns:a16="http://schemas.microsoft.com/office/drawing/2014/main" id="{3F9AE0E3-AF17-4580-A514-63D77D7529A3}"/>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469EC5-E4C6-4778-BB42-3B0BAC18656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F467B64-3952-4493-B32E-C1216C112A96}"/>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14468F8-F0AA-4AA0-B9A5-8EDCDB6887B0}"/>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3E48362-860F-4E36-BB5D-E95606AE726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FD0ED4F-37F2-4FCD-B40F-1B44717346A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4B38A7C-1BDF-4D1C-9A56-363944C2B70B}"/>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60FB561F-8A01-4C48-B612-A917EF720CD7}"/>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B8DDACB9-7E99-493C-A01C-6B4A3BD18F57}"/>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8D3BFD01-EBFE-4612-8AB5-FD3CCB8BB697}"/>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3FF84922-F79D-4F32-B8D5-63999130464B}"/>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70ED9CB3-AC1C-4244-9DEC-926F13A0D79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9531CC55-29E4-48D7-9683-54314F204A5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3593A224-451C-4889-A334-040B3216679A}"/>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ADE29231-3356-4B1E-8758-1BBEF2EBB03A}"/>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02819964-A899-45A5-ABB0-49D43ADCFAB2}"/>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928D9A8D-48F0-4479-9EF1-220BC414FB7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20BCBA72-F9FA-4ED6-B322-40FF02D3527A}"/>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9AD6246B-1AC6-45CB-BA62-8CEB8D9104FC}"/>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E654CC25-9B75-498B-8010-449B4333EC3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0C09851-74E9-44ED-8AB4-76EE852318DB}"/>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6341B71E-5E26-49FD-B6C9-037128DD0891}"/>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5237462C-E16D-41B6-A170-14045442F0D8}"/>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E330B1D2-7356-464B-A238-848B029B1E91}"/>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AC6AB81C-5FA2-4768-A3CA-0ED6E036CCA3}"/>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A11DEC22-8EDE-4B6B-BE28-401625E6321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2497CEBF-19C4-4212-9243-7A57B3561E4D}"/>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CAA45C0C-95D3-4226-AAEE-395537E5F23D}"/>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0F637581-C905-45C7-A032-23D37920227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C69A9A5A-5035-4EEA-9FB5-EDBF78B4FAD3}"/>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CBA8CD91-1BE8-4D56-9BAA-1F0CCB91F5B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C1249973-07A4-49CE-AB72-F4CBE0797ED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3D6320A2-6684-4289-B9CE-FBDB68EC83E8}"/>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8089A965-8E7B-48D5-9CF0-69985B48954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E62EB816-C13D-4387-858C-F53C8324377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4FDC69E1-9168-4B4E-9FB6-E04F79A4E75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38199D4E-8DE6-4C12-BDEC-85D05D3B60FC}"/>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BACB882-B750-4DDE-BCCD-207921F48206}"/>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ECDAA9D9-8861-4CE3-A43E-92ED2F24C967}"/>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F519BC93-0C6E-4EB8-81D9-D50AB8B76A1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F1C26C8F-C81C-4244-AF4E-E1173B491EDB}"/>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C1CE52F-1089-4C75-84E1-5BD2A5FF0C2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1D979D81-1758-48C7-BB8E-6387BF76110D}"/>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155DDB6B-DA59-4293-A74F-47AFCC393E8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E5D144B8-3D93-4385-808A-087135944938}"/>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87C3411B-72CB-4898-9CF3-858CBDA48B5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73F2BE8B-CB21-4671-A518-EF719E9A43FD}"/>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8E9C06D5-B340-48DA-81D9-B22FB0D70A9E}"/>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246C2881-BEC4-4D55-B2E1-057611D32641}"/>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724A392C-B08C-463D-BEF7-396C8E5F6F6E}"/>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890A22D7-7E9F-4D07-A43E-B52FC8F111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E10FE670-476E-4B47-8CBB-85F2893FDAAE}"/>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1EC2BEB-488F-42E0-BD86-59DE22A29C88}"/>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B742AE6F-F3DD-4FE7-9A7F-C3DDAE63400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72954C4C-76D5-4160-A7C6-D78688185D32}"/>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DAC2899-1FDE-4337-97B3-7AB74DF9D9E8}"/>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E302008-4A00-49FE-8432-769335709FAF}"/>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582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786475-B6DA-498F-B025-B376F7EAFAD3}"/>
                  </a:ext>
                </a:extLst>
              </p:cNvPr>
              <p:cNvSpPr txBox="1"/>
              <p:nvPr/>
            </p:nvSpPr>
            <p:spPr>
              <a:xfrm>
                <a:off x="586512" y="2405293"/>
                <a:ext cx="5520935" cy="1364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000" b="0" i="1" smtClean="0">
                          <a:solidFill>
                            <a:schemeClr val="tx1"/>
                          </a:solidFill>
                          <a:latin typeface="Cambria Math" panose="02040503050406030204" pitchFamily="18" charset="0"/>
                        </a:rPr>
                        <m:t>𝑝</m:t>
                      </m:r>
                      <m:d>
                        <m:dPr>
                          <m:ctrlPr>
                            <a:rPr lang="en-GB" sz="3000" b="0" i="1" smtClean="0">
                              <a:solidFill>
                                <a:schemeClr val="tx1"/>
                              </a:solidFill>
                              <a:latin typeface="Cambria Math" panose="02040503050406030204" pitchFamily="18" charset="0"/>
                            </a:rPr>
                          </m:ctrlPr>
                        </m:dPr>
                        <m:e>
                          <m:r>
                            <a:rPr lang="en-GB" sz="3000" b="0" i="1" smtClean="0">
                              <a:solidFill>
                                <a:schemeClr val="tx1"/>
                              </a:solidFill>
                              <a:latin typeface="Cambria Math" panose="02040503050406030204" pitchFamily="18" charset="0"/>
                            </a:rPr>
                            <m:t>𝑟</m:t>
                          </m:r>
                        </m:e>
                      </m:d>
                      <m:r>
                        <a:rPr lang="en-GB" sz="3000" b="0" i="1" smtClean="0">
                          <a:solidFill>
                            <a:schemeClr val="tx1"/>
                          </a:solidFill>
                          <a:latin typeface="Cambria Math" panose="02040503050406030204" pitchFamily="18" charset="0"/>
                        </a:rPr>
                        <m:t>=</m:t>
                      </m:r>
                      <m:rad>
                        <m:radPr>
                          <m:degHide m:val="on"/>
                          <m:ctrlPr>
                            <a:rPr lang="en-GB" sz="3000" b="0" i="1" smtClean="0">
                              <a:solidFill>
                                <a:schemeClr val="tx1"/>
                              </a:solidFill>
                              <a:latin typeface="Cambria Math" panose="02040503050406030204" pitchFamily="18" charset="0"/>
                            </a:rPr>
                          </m:ctrlPr>
                        </m:radPr>
                        <m:deg/>
                        <m:e>
                          <m:f>
                            <m:fPr>
                              <m:ctrlPr>
                                <a:rPr lang="en-GB" sz="3000" b="0" i="1" smtClean="0">
                                  <a:solidFill>
                                    <a:schemeClr val="tx1"/>
                                  </a:solidFill>
                                  <a:latin typeface="Cambria Math" panose="02040503050406030204" pitchFamily="18" charset="0"/>
                                </a:rPr>
                              </m:ctrlPr>
                            </m:fPr>
                            <m:num>
                              <m:r>
                                <a:rPr lang="en-GB" sz="3000" b="0" i="1" smtClean="0">
                                  <a:solidFill>
                                    <a:schemeClr val="tx1"/>
                                  </a:solidFill>
                                  <a:latin typeface="Cambria Math" panose="02040503050406030204" pitchFamily="18" charset="0"/>
                                  <a:ea typeface="Cambria Math" panose="02040503050406030204" pitchFamily="18" charset="0"/>
                                </a:rPr>
                                <m:t>𝜆</m:t>
                              </m:r>
                            </m:num>
                            <m:den>
                              <m:r>
                                <a:rPr lang="en-GB" sz="3000" b="0" i="1" smtClean="0">
                                  <a:solidFill>
                                    <a:schemeClr val="tx1"/>
                                  </a:solidFill>
                                  <a:latin typeface="Cambria Math" panose="02040503050406030204" pitchFamily="18" charset="0"/>
                                </a:rPr>
                                <m:t>2</m:t>
                              </m:r>
                              <m:r>
                                <a:rPr lang="en-GB" sz="3000" b="0" i="1" smtClean="0">
                                  <a:solidFill>
                                    <a:schemeClr val="tx1"/>
                                  </a:solidFill>
                                  <a:latin typeface="Cambria Math" panose="02040503050406030204" pitchFamily="18" charset="0"/>
                                  <a:ea typeface="Cambria Math" panose="02040503050406030204" pitchFamily="18" charset="0"/>
                                </a:rPr>
                                <m:t>𝜋</m:t>
                              </m:r>
                              <m:sSup>
                                <m:sSupPr>
                                  <m:ctrlPr>
                                    <a:rPr lang="en-GB" sz="3000" b="0" i="1" smtClean="0">
                                      <a:solidFill>
                                        <a:schemeClr val="tx1"/>
                                      </a:solidFill>
                                      <a:latin typeface="Cambria Math" panose="02040503050406030204" pitchFamily="18" charset="0"/>
                                      <a:ea typeface="Cambria Math" panose="02040503050406030204" pitchFamily="18" charset="0"/>
                                    </a:rPr>
                                  </m:ctrlPr>
                                </m:sSupPr>
                                <m:e>
                                  <m:r>
                                    <a:rPr lang="en-GB" sz="3000" b="0" i="1" smtClean="0">
                                      <a:solidFill>
                                        <a:schemeClr val="tx1"/>
                                      </a:solidFill>
                                      <a:latin typeface="Cambria Math" panose="02040503050406030204" pitchFamily="18" charset="0"/>
                                      <a:ea typeface="Cambria Math" panose="02040503050406030204" pitchFamily="18" charset="0"/>
                                    </a:rPr>
                                    <m:t>𝑟</m:t>
                                  </m:r>
                                </m:e>
                                <m:sup>
                                  <m:r>
                                    <a:rPr lang="en-GB" sz="3000" b="0" i="1" smtClean="0">
                                      <a:solidFill>
                                        <a:schemeClr val="tx1"/>
                                      </a:solidFill>
                                      <a:latin typeface="Cambria Math" panose="02040503050406030204" pitchFamily="18" charset="0"/>
                                      <a:ea typeface="Cambria Math" panose="02040503050406030204" pitchFamily="18" charset="0"/>
                                    </a:rPr>
                                    <m:t>3</m:t>
                                  </m:r>
                                </m:sup>
                              </m:sSup>
                            </m:den>
                          </m:f>
                        </m:e>
                      </m:rad>
                      <m:r>
                        <m:rPr>
                          <m:sty m:val="p"/>
                        </m:rPr>
                        <a:rPr lang="en-GB" sz="3000" b="0" i="0" smtClean="0">
                          <a:solidFill>
                            <a:schemeClr val="tx1"/>
                          </a:solidFill>
                          <a:latin typeface="Cambria Math" panose="02040503050406030204" pitchFamily="18" charset="0"/>
                        </a:rPr>
                        <m:t>exp</m:t>
                      </m:r>
                      <m:r>
                        <a:rPr lang="en-GB" sz="3000" b="0" i="1" smtClean="0">
                          <a:solidFill>
                            <a:schemeClr val="tx1"/>
                          </a:solidFill>
                          <a:latin typeface="Cambria Math" panose="02040503050406030204" pitchFamily="18" charset="0"/>
                        </a:rPr>
                        <m:t>⁡</m:t>
                      </m:r>
                      <m:d>
                        <m:dPr>
                          <m:ctrlPr>
                            <a:rPr lang="en-GB" sz="3000" b="0" i="1" smtClean="0">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m:t>
                          </m:r>
                          <m:f>
                            <m:fPr>
                              <m:ctrlPr>
                                <a:rPr lang="en-GB" sz="3000" i="1">
                                  <a:solidFill>
                                    <a:schemeClr val="tx1"/>
                                  </a:solidFill>
                                  <a:latin typeface="Cambria Math" panose="02040503050406030204" pitchFamily="18" charset="0"/>
                                </a:rPr>
                              </m:ctrlPr>
                            </m:fPr>
                            <m:num>
                              <m:r>
                                <a:rPr lang="en-GB" sz="3000" i="1">
                                  <a:solidFill>
                                    <a:schemeClr val="tx1"/>
                                  </a:solidFill>
                                  <a:latin typeface="Cambria Math" panose="02040503050406030204" pitchFamily="18" charset="0"/>
                                  <a:ea typeface="Cambria Math" panose="02040503050406030204" pitchFamily="18" charset="0"/>
                                </a:rPr>
                                <m:t>𝜆</m:t>
                              </m:r>
                              <m:sSup>
                                <m:sSupPr>
                                  <m:ctrlPr>
                                    <a:rPr lang="en-GB" sz="3000" i="1">
                                      <a:solidFill>
                                        <a:schemeClr val="tx1"/>
                                      </a:solidFill>
                                      <a:latin typeface="Cambria Math" panose="02040503050406030204" pitchFamily="18" charset="0"/>
                                      <a:ea typeface="Cambria Math" panose="02040503050406030204" pitchFamily="18" charset="0"/>
                                    </a:rPr>
                                  </m:ctrlPr>
                                </m:sSupPr>
                                <m:e>
                                  <m:d>
                                    <m:dPr>
                                      <m:ctrlPr>
                                        <a:rPr lang="en-GB" sz="3000" i="1">
                                          <a:solidFill>
                                            <a:schemeClr val="tx1"/>
                                          </a:solidFill>
                                          <a:latin typeface="Cambria Math" panose="02040503050406030204" pitchFamily="18" charset="0"/>
                                          <a:ea typeface="Cambria Math" panose="02040503050406030204" pitchFamily="18" charset="0"/>
                                        </a:rPr>
                                      </m:ctrlPr>
                                    </m:dPr>
                                    <m:e>
                                      <m:r>
                                        <a:rPr lang="en-GB" sz="3000" i="1">
                                          <a:solidFill>
                                            <a:schemeClr val="tx1"/>
                                          </a:solidFill>
                                          <a:latin typeface="Cambria Math" panose="02040503050406030204" pitchFamily="18" charset="0"/>
                                          <a:ea typeface="Cambria Math" panose="02040503050406030204" pitchFamily="18" charset="0"/>
                                        </a:rPr>
                                        <m:t>𝑟</m:t>
                                      </m:r>
                                      <m:r>
                                        <a:rPr lang="en-GB" sz="3000" i="1">
                                          <a:solidFill>
                                            <a:schemeClr val="tx1"/>
                                          </a:solidFill>
                                          <a:latin typeface="Cambria Math" panose="02040503050406030204" pitchFamily="18" charset="0"/>
                                          <a:ea typeface="Cambria Math" panose="02040503050406030204" pitchFamily="18" charset="0"/>
                                        </a:rPr>
                                        <m:t>−</m:t>
                                      </m:r>
                                      <m:r>
                                        <a:rPr lang="en-GB" sz="3000" i="1">
                                          <a:solidFill>
                                            <a:schemeClr val="tx1"/>
                                          </a:solidFill>
                                          <a:latin typeface="Cambria Math" panose="02040503050406030204" pitchFamily="18" charset="0"/>
                                          <a:ea typeface="Cambria Math" panose="02040503050406030204" pitchFamily="18" charset="0"/>
                                        </a:rPr>
                                        <m:t>𝜇</m:t>
                                      </m:r>
                                    </m:e>
                                  </m:d>
                                </m:e>
                                <m:sup>
                                  <m:r>
                                    <a:rPr lang="en-GB" sz="3000" i="1">
                                      <a:solidFill>
                                        <a:schemeClr val="tx1"/>
                                      </a:solidFill>
                                      <a:latin typeface="Cambria Math" panose="02040503050406030204" pitchFamily="18" charset="0"/>
                                      <a:ea typeface="Cambria Math" panose="02040503050406030204" pitchFamily="18" charset="0"/>
                                    </a:rPr>
                                    <m:t>2</m:t>
                                  </m:r>
                                </m:sup>
                              </m:sSup>
                            </m:num>
                            <m:den>
                              <m:r>
                                <a:rPr lang="en-GB" sz="3000" i="1">
                                  <a:solidFill>
                                    <a:schemeClr val="tx1"/>
                                  </a:solidFill>
                                  <a:latin typeface="Cambria Math" panose="02040503050406030204" pitchFamily="18" charset="0"/>
                                </a:rPr>
                                <m:t>2</m:t>
                              </m:r>
                              <m:r>
                                <a:rPr lang="en-GB" sz="3000" i="1">
                                  <a:solidFill>
                                    <a:schemeClr val="tx1"/>
                                  </a:solidFill>
                                  <a:latin typeface="Cambria Math" panose="02040503050406030204" pitchFamily="18" charset="0"/>
                                </a:rPr>
                                <m:t>𝑟</m:t>
                              </m:r>
                              <m:sSup>
                                <m:sSupPr>
                                  <m:ctrlPr>
                                    <a:rPr lang="en-GB" sz="3000" i="1">
                                      <a:solidFill>
                                        <a:schemeClr val="tx1"/>
                                      </a:solidFill>
                                      <a:latin typeface="Cambria Math" panose="02040503050406030204" pitchFamily="18" charset="0"/>
                                    </a:rPr>
                                  </m:ctrlPr>
                                </m:sSupPr>
                                <m:e>
                                  <m:r>
                                    <a:rPr lang="en-GB" sz="3000" i="1">
                                      <a:solidFill>
                                        <a:schemeClr val="tx1"/>
                                      </a:solidFill>
                                      <a:latin typeface="Cambria Math" panose="02040503050406030204" pitchFamily="18" charset="0"/>
                                      <a:ea typeface="Cambria Math" panose="02040503050406030204" pitchFamily="18" charset="0"/>
                                    </a:rPr>
                                    <m:t>𝜇</m:t>
                                  </m:r>
                                </m:e>
                                <m:sup>
                                  <m:r>
                                    <a:rPr lang="en-GB" sz="3000" i="1">
                                      <a:solidFill>
                                        <a:schemeClr val="tx1"/>
                                      </a:solidFill>
                                      <a:latin typeface="Cambria Math" panose="02040503050406030204" pitchFamily="18" charset="0"/>
                                    </a:rPr>
                                    <m:t>2</m:t>
                                  </m:r>
                                </m:sup>
                              </m:sSup>
                            </m:den>
                          </m:f>
                        </m:e>
                      </m:d>
                    </m:oMath>
                  </m:oMathPara>
                </a14:m>
                <a:endParaRPr lang="en-GB" sz="3000" dirty="0">
                  <a:solidFill>
                    <a:schemeClr val="tx1"/>
                  </a:solidFill>
                </a:endParaRPr>
              </a:p>
            </p:txBody>
          </p:sp>
        </mc:Choice>
        <mc:Fallback xmlns="">
          <p:sp>
            <p:nvSpPr>
              <p:cNvPr id="4" name="TextBox 3">
                <a:extLst>
                  <a:ext uri="{FF2B5EF4-FFF2-40B4-BE49-F238E27FC236}">
                    <a16:creationId xmlns:a16="http://schemas.microsoft.com/office/drawing/2014/main" id="{62786475-B6DA-498F-B025-B376F7EAFAD3}"/>
                  </a:ext>
                </a:extLst>
              </p:cNvPr>
              <p:cNvSpPr txBox="1">
                <a:spLocks noRot="1" noChangeAspect="1" noMove="1" noResize="1" noEditPoints="1" noAdjustHandles="1" noChangeArrowheads="1" noChangeShapeType="1" noTextEdit="1"/>
              </p:cNvSpPr>
              <p:nvPr/>
            </p:nvSpPr>
            <p:spPr>
              <a:xfrm>
                <a:off x="586512" y="2405293"/>
                <a:ext cx="5520935" cy="1364028"/>
              </a:xfrm>
              <a:prstGeom prst="rect">
                <a:avLst/>
              </a:prstGeom>
              <a:blipFill>
                <a:blip r:embed="rId2"/>
                <a:stretch>
                  <a:fillRect b="-448"/>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99F792CB-680E-4C8E-88F2-71CDA4F23727}"/>
              </a:ext>
            </a:extLst>
          </p:cNvPr>
          <p:cNvSpPr txBox="1"/>
          <p:nvPr/>
        </p:nvSpPr>
        <p:spPr>
          <a:xfrm>
            <a:off x="8062173" y="4703627"/>
            <a:ext cx="3541853" cy="1200329"/>
          </a:xfrm>
          <a:prstGeom prst="rect">
            <a:avLst/>
          </a:prstGeom>
          <a:noFill/>
        </p:spPr>
        <p:txBody>
          <a:bodyPr wrap="square" rtlCol="0">
            <a:spAutoFit/>
          </a:bodyPr>
          <a:lstStyle/>
          <a:p>
            <a:r>
              <a:rPr lang="en-GB" b="1" i="1" dirty="0"/>
              <a:t>Mean/location parameter </a:t>
            </a:r>
            <a:r>
              <a:rPr lang="en-GB" dirty="0"/>
              <a:t>from:</a:t>
            </a:r>
          </a:p>
          <a:p>
            <a:pPr marL="285750" indent="-285750">
              <a:buFont typeface="Arial" panose="020B0604020202020204" pitchFamily="34" charset="0"/>
              <a:buChar char="•"/>
            </a:pPr>
            <a:r>
              <a:rPr lang="en-GB" dirty="0"/>
              <a:t>Mean wind speed</a:t>
            </a:r>
          </a:p>
          <a:p>
            <a:pPr marL="285750" indent="-285750">
              <a:buFont typeface="Arial" panose="020B0604020202020204" pitchFamily="34" charset="0"/>
              <a:buChar char="•"/>
            </a:pPr>
            <a:r>
              <a:rPr lang="en-GB" dirty="0"/>
              <a:t>Seed release height</a:t>
            </a:r>
          </a:p>
          <a:p>
            <a:pPr marL="285750" indent="-285750">
              <a:buFont typeface="Arial" panose="020B0604020202020204" pitchFamily="34" charset="0"/>
              <a:buChar char="•"/>
            </a:pPr>
            <a:r>
              <a:rPr lang="en-GB" dirty="0"/>
              <a:t>Seed terminal velocity</a:t>
            </a:r>
          </a:p>
        </p:txBody>
      </p:sp>
      <p:sp>
        <p:nvSpPr>
          <p:cNvPr id="58" name="TextBox 57">
            <a:extLst>
              <a:ext uri="{FF2B5EF4-FFF2-40B4-BE49-F238E27FC236}">
                <a16:creationId xmlns:a16="http://schemas.microsoft.com/office/drawing/2014/main" id="{42941E56-F50A-4A9D-806B-C7309E72A4A5}"/>
              </a:ext>
            </a:extLst>
          </p:cNvPr>
          <p:cNvSpPr txBox="1"/>
          <p:nvPr/>
        </p:nvSpPr>
        <p:spPr>
          <a:xfrm>
            <a:off x="3604432" y="4703627"/>
            <a:ext cx="4252562" cy="1477328"/>
          </a:xfrm>
          <a:prstGeom prst="rect">
            <a:avLst/>
          </a:prstGeom>
          <a:noFill/>
        </p:spPr>
        <p:txBody>
          <a:bodyPr wrap="square" rtlCol="0">
            <a:spAutoFit/>
          </a:bodyPr>
          <a:lstStyle/>
          <a:p>
            <a:r>
              <a:rPr lang="en-GB" b="1" i="1" dirty="0"/>
              <a:t>Scale parameter </a:t>
            </a:r>
            <a:r>
              <a:rPr lang="en-GB" dirty="0"/>
              <a:t>from:</a:t>
            </a:r>
          </a:p>
          <a:p>
            <a:pPr marL="285750" indent="-285750">
              <a:buFont typeface="Arial" panose="020B0604020202020204" pitchFamily="34" charset="0"/>
              <a:buChar char="•"/>
            </a:pPr>
            <a:r>
              <a:rPr lang="en-GB" dirty="0"/>
              <a:t>Mean wind speed</a:t>
            </a:r>
          </a:p>
          <a:p>
            <a:pPr marL="285750" indent="-285750">
              <a:buFont typeface="Arial" panose="020B0604020202020204" pitchFamily="34" charset="0"/>
              <a:buChar char="•"/>
            </a:pPr>
            <a:r>
              <a:rPr lang="en-GB" dirty="0"/>
              <a:t>Wind measurement height</a:t>
            </a:r>
          </a:p>
          <a:p>
            <a:pPr marL="285750" indent="-285750">
              <a:buFont typeface="Arial" panose="020B0604020202020204" pitchFamily="34" charset="0"/>
              <a:buChar char="•"/>
            </a:pPr>
            <a:r>
              <a:rPr lang="en-GB" dirty="0"/>
              <a:t>Vegetation cover characteristics</a:t>
            </a:r>
          </a:p>
          <a:p>
            <a:pPr marL="285750" indent="-285750">
              <a:buFont typeface="Arial" panose="020B0604020202020204" pitchFamily="34" charset="0"/>
              <a:buChar char="•"/>
            </a:pPr>
            <a:r>
              <a:rPr lang="en-GB" dirty="0"/>
              <a:t>Seed release height</a:t>
            </a:r>
          </a:p>
        </p:txBody>
      </p:sp>
      <p:sp>
        <p:nvSpPr>
          <p:cNvPr id="59" name="TextBox 58">
            <a:extLst>
              <a:ext uri="{FF2B5EF4-FFF2-40B4-BE49-F238E27FC236}">
                <a16:creationId xmlns:a16="http://schemas.microsoft.com/office/drawing/2014/main" id="{B260BCEE-ABE3-4E68-96B4-1139FBFED963}"/>
              </a:ext>
            </a:extLst>
          </p:cNvPr>
          <p:cNvSpPr txBox="1"/>
          <p:nvPr/>
        </p:nvSpPr>
        <p:spPr>
          <a:xfrm>
            <a:off x="660417" y="4703628"/>
            <a:ext cx="2495504" cy="1200329"/>
          </a:xfrm>
          <a:prstGeom prst="rect">
            <a:avLst/>
          </a:prstGeom>
          <a:noFill/>
        </p:spPr>
        <p:txBody>
          <a:bodyPr wrap="square" rtlCol="0">
            <a:spAutoFit/>
          </a:bodyPr>
          <a:lstStyle/>
          <a:p>
            <a:r>
              <a:rPr lang="en-GB" b="1" i="1" dirty="0"/>
              <a:t>Dispersal kernel </a:t>
            </a:r>
            <a:r>
              <a:rPr lang="en-GB" dirty="0"/>
              <a:t>giving probability density for a seed travelling distance </a:t>
            </a:r>
            <a:r>
              <a:rPr lang="en-GB" i="1" dirty="0"/>
              <a:t>r</a:t>
            </a:r>
            <a:r>
              <a:rPr lang="en-GB" dirty="0"/>
              <a:t> from release</a:t>
            </a:r>
          </a:p>
        </p:txBody>
      </p:sp>
      <p:sp>
        <p:nvSpPr>
          <p:cNvPr id="6" name="Oval 5">
            <a:extLst>
              <a:ext uri="{FF2B5EF4-FFF2-40B4-BE49-F238E27FC236}">
                <a16:creationId xmlns:a16="http://schemas.microsoft.com/office/drawing/2014/main" id="{9C4F6E51-4120-43F3-AF99-5EF526BC084B}"/>
              </a:ext>
            </a:extLst>
          </p:cNvPr>
          <p:cNvSpPr/>
          <p:nvPr/>
        </p:nvSpPr>
        <p:spPr>
          <a:xfrm>
            <a:off x="530446" y="2765514"/>
            <a:ext cx="927964" cy="86893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Oval 59">
            <a:extLst>
              <a:ext uri="{FF2B5EF4-FFF2-40B4-BE49-F238E27FC236}">
                <a16:creationId xmlns:a16="http://schemas.microsoft.com/office/drawing/2014/main" id="{914DD880-6C21-431F-AB52-6864220E86F2}"/>
              </a:ext>
            </a:extLst>
          </p:cNvPr>
          <p:cNvSpPr/>
          <p:nvPr/>
        </p:nvSpPr>
        <p:spPr>
          <a:xfrm>
            <a:off x="4143536" y="2655307"/>
            <a:ext cx="432000" cy="432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1" name="Oval 60">
            <a:extLst>
              <a:ext uri="{FF2B5EF4-FFF2-40B4-BE49-F238E27FC236}">
                <a16:creationId xmlns:a16="http://schemas.microsoft.com/office/drawing/2014/main" id="{59259989-4EDB-4C8E-BA1C-58EC27362C33}"/>
              </a:ext>
            </a:extLst>
          </p:cNvPr>
          <p:cNvSpPr/>
          <p:nvPr/>
        </p:nvSpPr>
        <p:spPr>
          <a:xfrm>
            <a:off x="5161812" y="2693282"/>
            <a:ext cx="432000" cy="432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Straight Connector 7">
            <a:extLst>
              <a:ext uri="{FF2B5EF4-FFF2-40B4-BE49-F238E27FC236}">
                <a16:creationId xmlns:a16="http://schemas.microsoft.com/office/drawing/2014/main" id="{AD9C6389-E109-4D18-A17B-DC4B49100890}"/>
              </a:ext>
            </a:extLst>
          </p:cNvPr>
          <p:cNvCxnSpPr/>
          <p:nvPr/>
        </p:nvCxnSpPr>
        <p:spPr>
          <a:xfrm flipH="1" flipV="1">
            <a:off x="1195651" y="3634451"/>
            <a:ext cx="525517" cy="10691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AB0F86-771F-4DD5-8A58-121EBE6C142A}"/>
              </a:ext>
            </a:extLst>
          </p:cNvPr>
          <p:cNvCxnSpPr>
            <a:cxnSpLocks/>
          </p:cNvCxnSpPr>
          <p:nvPr/>
        </p:nvCxnSpPr>
        <p:spPr>
          <a:xfrm flipH="1" flipV="1">
            <a:off x="5570484" y="3085875"/>
            <a:ext cx="3306788" cy="161775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C0D32E3-3AD8-4626-ADBA-28972D4D75E1}"/>
              </a:ext>
            </a:extLst>
          </p:cNvPr>
          <p:cNvCxnSpPr>
            <a:cxnSpLocks/>
          </p:cNvCxnSpPr>
          <p:nvPr/>
        </p:nvCxnSpPr>
        <p:spPr>
          <a:xfrm flipH="1" flipV="1">
            <a:off x="4333463" y="3125282"/>
            <a:ext cx="150658" cy="157834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5FC3788-BC0B-442B-9438-155CD1E9F9D9}"/>
              </a:ext>
            </a:extLst>
          </p:cNvPr>
          <p:cNvSpPr txBox="1"/>
          <p:nvPr/>
        </p:nvSpPr>
        <p:spPr>
          <a:xfrm>
            <a:off x="530446" y="1061766"/>
            <a:ext cx="7788297" cy="769441"/>
          </a:xfrm>
          <a:prstGeom prst="rect">
            <a:avLst/>
          </a:prstGeom>
          <a:noFill/>
        </p:spPr>
        <p:txBody>
          <a:bodyPr wrap="square" rtlCol="0">
            <a:spAutoFit/>
          </a:bodyPr>
          <a:lstStyle/>
          <a:p>
            <a:r>
              <a:rPr lang="en-GB" sz="2200" dirty="0"/>
              <a:t>Wind dispersal can be simulated using an inverse Gaussian distribution based on a mechanistic fluid dynamics model:</a:t>
            </a:r>
          </a:p>
        </p:txBody>
      </p:sp>
      <p:sp>
        <p:nvSpPr>
          <p:cNvPr id="57" name="TextBox 56">
            <a:extLst>
              <a:ext uri="{FF2B5EF4-FFF2-40B4-BE49-F238E27FC236}">
                <a16:creationId xmlns:a16="http://schemas.microsoft.com/office/drawing/2014/main" id="{FEC63F09-73FB-4279-B643-C96CC892910A}"/>
              </a:ext>
            </a:extLst>
          </p:cNvPr>
          <p:cNvSpPr txBox="1"/>
          <p:nvPr/>
        </p:nvSpPr>
        <p:spPr>
          <a:xfrm>
            <a:off x="8845106" y="6477465"/>
            <a:ext cx="3641142" cy="307777"/>
          </a:xfrm>
          <a:prstGeom prst="rect">
            <a:avLst/>
          </a:prstGeom>
          <a:noFill/>
        </p:spPr>
        <p:txBody>
          <a:bodyPr wrap="square" rtlCol="0">
            <a:spAutoFit/>
          </a:bodyPr>
          <a:lstStyle/>
          <a:p>
            <a:r>
              <a:rPr lang="en-GB" sz="1400" dirty="0" err="1"/>
              <a:t>Katul</a:t>
            </a:r>
            <a:r>
              <a:rPr lang="en-GB" sz="1400" dirty="0"/>
              <a:t> </a:t>
            </a:r>
            <a:r>
              <a:rPr lang="en-GB" sz="1400" i="1" dirty="0"/>
              <a:t>et al. </a:t>
            </a:r>
            <a:r>
              <a:rPr lang="en-GB" sz="1400" dirty="0"/>
              <a:t>2005</a:t>
            </a:r>
            <a:r>
              <a:rPr lang="en-GB" sz="1400" i="1" dirty="0"/>
              <a:t>, </a:t>
            </a:r>
            <a:r>
              <a:rPr lang="en-GB" sz="1400" dirty="0" err="1"/>
              <a:t>Skarpaas</a:t>
            </a:r>
            <a:r>
              <a:rPr lang="en-GB" sz="1400" dirty="0"/>
              <a:t> and Shea 2007</a:t>
            </a:r>
          </a:p>
        </p:txBody>
      </p:sp>
      <p:sp>
        <p:nvSpPr>
          <p:cNvPr id="2" name="Rectangle 1">
            <a:extLst>
              <a:ext uri="{FF2B5EF4-FFF2-40B4-BE49-F238E27FC236}">
                <a16:creationId xmlns:a16="http://schemas.microsoft.com/office/drawing/2014/main" id="{D0649306-034B-499B-BDA1-2B764A5EEF0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A3FF1FB-595E-478B-ACB2-AC60F2DE505E}"/>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7" name="Rectangle 6">
            <a:extLst>
              <a:ext uri="{FF2B5EF4-FFF2-40B4-BE49-F238E27FC236}">
                <a16:creationId xmlns:a16="http://schemas.microsoft.com/office/drawing/2014/main" id="{BBD90B05-763A-4104-9C1B-9D8693778C2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58ED712-886C-45A5-A5EE-816E828A5FF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0F03B8D-D2E6-4A3F-B304-8F8833DD032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439E60D-4D7F-493E-99F8-EA9DB9233EE1}"/>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8845C7-EA1C-4E49-A9E4-FEDF44CE5A15}"/>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2D17451-B0ED-41B9-920D-A7EE56E36EB2}"/>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448905CF-2C58-4746-87CE-A08358127BFC}"/>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E78B8EB1-E21C-4B86-9485-D78341F360C6}"/>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1ED04EA8-424C-4C9E-928B-2CC36AAD35A9}"/>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547D29DA-A6C8-4F06-85E1-34C4EC4FE464}"/>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0267BF33-BDF1-4F27-A24B-B4CA4E98D0FC}"/>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A6366C0A-6458-4193-B0BB-1CBC000753D9}"/>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B02D4DFC-AE3F-4BC7-8EA3-AD95F9FEEFC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DAF8FEEC-5EEF-41C1-90F6-AA75617D5BB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60C0F079-DCE7-4355-91F4-F34AFEC853F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E7CA9FEE-9C0A-4186-8896-8B1EDC73367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958B77BE-4EC3-4A96-A7D8-A860DF18FEC9}"/>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550E3C5E-C3A0-46D7-860B-ACAB7BA0148F}"/>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6A2F200D-425B-4A90-BAA6-843C144F90D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A2987EA1-88D7-4EAF-A981-8B4E2C6910FA}"/>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1D2A9D7D-2BA5-448D-9E8A-C3A3DF04D56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2545219E-D42D-4753-8F43-5837DD372EA2}"/>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C4B75919-B1A5-4921-86F6-802BA61AC4E7}"/>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13F63779-797B-4AC4-9A5E-7E74591454A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2EC2896D-60FC-41A5-BCC5-6965D768990F}"/>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1A31B5B7-16FB-4972-9B4B-3CBB23EFA26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663039C3-5DB8-46DF-9FA1-EC8194AC878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CBA3BB43-CBB0-4C8C-AEAB-6A9551A7B6C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6DE3806B-BF01-4668-9ABD-9672F3B7A1D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610CD313-5086-48BC-8DC7-1DE7015CDD6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60BE849-5B5F-47F8-A6F6-DCCCBF648A08}"/>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B37E0C53-10FC-449C-B593-CC305EB9D5B4}"/>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2A61A88-D18D-420F-8BB9-DBDD45A2DDE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32833882-9083-4F89-8114-08C13C40F949}"/>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8A9CC6B-B6CA-46AF-A8CE-3E56F3841C1C}"/>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1DC2F6EF-B939-4CC3-AFE4-962848FF432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29614B91-DF05-4B59-A9B2-9C805C40E400}"/>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033C3829-97B1-4262-8303-9A45ACDEA40B}"/>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47C81685-D991-47A2-8762-233E7C6B4B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47948FC6-F3B5-4544-883B-59C563323E1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A4D746A6-D182-4CBF-8BC9-CC4797E4D07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8F3BD05-D4D8-42A2-B9CA-1CF9223E6F6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E3B2F66A-5273-4794-9F10-3355B0FD5D8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32B31661-1CE6-4301-BC41-191B2A2690D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7CB5979D-465B-49E3-BC57-C70EA1EFB0CC}"/>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40C5CE2B-B631-479C-A65B-7CBEB4CD0B0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A400E710-2C8A-443A-91B5-AE5B705CDD9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0E59643A-06AF-4A18-8589-B0B43C3A804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359A867C-EA88-4C18-BC24-CDEDA11F643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FD5BA969-F810-407B-8915-968EBEC32A7A}"/>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B6B9F9D7-8620-40A7-A80D-FFDD4A41AB69}"/>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357D23A1-56BC-4544-B4A6-AC30586EDABD}"/>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D99EFDF5-9483-4B73-A42C-3A383015907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018E732A-AA7A-46A6-83EF-A30501AD2F10}"/>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3527B1E6-DE70-4341-A9F9-BDCF7C113EF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D9C9ACF-A84A-4232-B4B7-3BBBE7256648}"/>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43601A5F-0DFF-4AF9-80F7-21198886F852}"/>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651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902677" y="5908315"/>
            <a:ext cx="10603325" cy="415498"/>
          </a:xfrm>
          <a:prstGeom prst="rect">
            <a:avLst/>
          </a:prstGeom>
          <a:noFill/>
        </p:spPr>
        <p:txBody>
          <a:bodyPr wrap="square" rtlCol="0">
            <a:spAutoFit/>
          </a:bodyPr>
          <a:lstStyle/>
          <a:p>
            <a:pPr algn="ctr"/>
            <a:r>
              <a:rPr lang="en-GB" sz="2100" dirty="0"/>
              <a:t>This yields a dispersal kernel that shows the likelihood of a propagule travelling a given distance.</a:t>
            </a:r>
          </a:p>
        </p:txBody>
      </p:sp>
      <p:pic>
        <p:nvPicPr>
          <p:cNvPr id="14" name="Picture 13" descr="A screenshot of a cell phone&#10;&#10;Description automatically generated">
            <a:extLst>
              <a:ext uri="{FF2B5EF4-FFF2-40B4-BE49-F238E27FC236}">
                <a16:creationId xmlns:a16="http://schemas.microsoft.com/office/drawing/2014/main" id="{AE6C85D7-6402-4DCA-A617-8568AA38C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960" y="643635"/>
            <a:ext cx="11063642" cy="4788976"/>
          </a:xfrm>
          <a:prstGeom prst="rect">
            <a:avLst/>
          </a:prstGeom>
        </p:spPr>
      </p:pic>
      <p:sp>
        <p:nvSpPr>
          <p:cNvPr id="2" name="Rectangle 1">
            <a:extLst>
              <a:ext uri="{FF2B5EF4-FFF2-40B4-BE49-F238E27FC236}">
                <a16:creationId xmlns:a16="http://schemas.microsoft.com/office/drawing/2014/main" id="{731C02FF-79AA-42CC-8373-7B40A3589D53}"/>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F683BED5-02D1-467E-B81C-C721A7F50D5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D934731C-C915-4A96-8BED-69D5407984E9}"/>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05653B6-A88D-474A-9510-2167E0591D11}"/>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B3E84FD5-B44D-43B2-A5D3-CFABC2BC438C}"/>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7CBC14B0-B61D-4463-83F9-316E8257E4B5}"/>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50654F5C-893E-49C2-B80E-6EDE8699ECB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7C6053E1-2A4F-466A-9826-AEADEE50854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86DF465D-CE8A-4B8F-B6CA-C69D5A48F19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F88EAFD9-6815-4A64-A14E-82B425C6098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ED9980E8-2F13-44BD-B2BD-13D65F5C9D2A}"/>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24A99A58-3E3D-47C8-BCC1-CC7DEE17BC23}"/>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1756791B-6B46-4C67-9D46-451148BDB1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7FEDA69-D5BA-461B-8BAE-8CA245AFBE27}"/>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97C678F8-8955-4F55-AC13-17DE10146A49}"/>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52E392A2-3AA4-4548-AB20-C4E6D621A47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6D423579-AE0E-46A7-96B7-3827B3CD59E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4EA5F93C-A700-4762-9138-1EF3C7E875C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EE4DB4F5-408E-41C5-BD55-CA172EE9447B}"/>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E02C2B32-8D44-45FE-A19D-EE29DB4281F4}"/>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E66D65A4-C44C-47F2-8F05-48C8CDF78F07}"/>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E63663A2-CC81-4345-B09E-1955CDF7E0A4}"/>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24DBD7EC-9F4E-4750-BD2B-931F01CFDCA2}"/>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7CCA6F0B-0E9B-4411-ABA5-02DA7505A3ED}"/>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53520A06-5D24-4DDA-80D7-0542DF0AD334}"/>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DD39A2DA-5720-4E62-865C-DC9D129F3D43}"/>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7D82C9A1-2D68-4DBB-BE1B-C68897D5F398}"/>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DF8F91BA-4531-4F91-AD63-53A671D26DCB}"/>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7E15B219-2F2A-41D7-898A-4F00EE11569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F50C2D78-1EDE-4818-ACBE-28BB90FCBB2D}"/>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61CA278C-753B-4A01-B76F-264953131B85}"/>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67E77188-2BDA-4F4B-AE3F-26027FA1F459}"/>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7F62EACF-C5E4-49F2-AD0C-FFB6FC1651D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57CA0D0F-B837-4871-9DDF-85D3D6123C71}"/>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B15A84BB-9BFF-4AF4-996C-D0DD9BAC3D13}"/>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52EEF609-E70D-4B47-B073-16869548269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8799BCEF-03E4-4EBF-AE8A-D325EBF49D6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E41CA06C-BB67-4FA1-91CB-090A607278C9}"/>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9792878A-B904-4EB8-AE35-D3E452A57222}"/>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8C43D4C6-9E04-4329-9CEC-811C17C79D5F}"/>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0DE2CC33-6DC4-4FA6-83A2-65325C632D9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FC4C4193-AAE6-4D27-A250-EE85E3E2D4A0}"/>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5ACC28A6-5BDF-4942-A5A8-EFA0684737C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412A53C3-44BD-43BD-903F-C9B3706E645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E61D3657-3AF0-4015-8541-28E14FB54829}"/>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8F2F0B5D-E24A-46AA-8353-68E9CB1E9D31}"/>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13" name="Rectangle 12">
            <a:extLst>
              <a:ext uri="{FF2B5EF4-FFF2-40B4-BE49-F238E27FC236}">
                <a16:creationId xmlns:a16="http://schemas.microsoft.com/office/drawing/2014/main" id="{674AE4AC-34C2-47F9-AF06-D76539C97B09}"/>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E5DF7E4-5E62-427F-9BCC-7C44FA23795D}"/>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1C85B7B-82AF-4683-BAB4-151C84AAB144}"/>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D0F1DD0A-053E-4FDD-80EE-ABCC23BDF852}"/>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3459A97-F5CC-448E-B0DD-DAA7CF04D71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B579D632-C941-4E2A-86BF-F9B380F15DF2}"/>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751E1B2-3F77-4F26-9B15-7BFF74DA830A}"/>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32A879BA-0A7F-4DD0-A000-E417E524509B}"/>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9DED015-F057-42E4-9729-0023A7B43B4B}"/>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F4A2E9E-E74F-4098-9434-EA61E62EC9CE}"/>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A744CC6-0CDB-46B2-AF48-B55CDE53485E}"/>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04786587-81E5-4957-B652-B3D535DA66B2}"/>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D1F8B0E5-1BB9-4D0C-A2F8-B847C5150869}"/>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85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algn="ctr"/>
            <a:r>
              <a:rPr lang="en-GB" sz="2600" dirty="0">
                <a:solidFill>
                  <a:schemeClr val="bg1">
                    <a:alpha val="60000"/>
                  </a:schemeClr>
                </a:solidFill>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algn="ctr"/>
            <a:r>
              <a:rPr lang="en-GB" sz="2600" dirty="0">
                <a:solidFill>
                  <a:schemeClr val="bg1"/>
                </a:solidFill>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algn="ctr"/>
            <a:r>
              <a:rPr lang="en-GB" sz="2600" dirty="0">
                <a:solidFill>
                  <a:schemeClr val="bg1">
                    <a:alpha val="60000"/>
                  </a:schemeClr>
                </a:solidFill>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algn="ctr"/>
            <a:r>
              <a:rPr lang="en-GB" sz="2600" dirty="0">
                <a:solidFill>
                  <a:schemeClr val="bg1">
                    <a:alpha val="60000"/>
                  </a:schemeClr>
                </a:solidFill>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r>
              <a:rPr lang="en-GB" sz="700" dirty="0">
                <a:solidFill>
                  <a:schemeClr val="bg1"/>
                </a:solidFill>
              </a:rPr>
              <a:t>Image source: O. </a:t>
            </a:r>
            <a:r>
              <a:rPr lang="en-GB" sz="700" dirty="0" err="1">
                <a:solidFill>
                  <a:schemeClr val="bg1"/>
                </a:solidFill>
              </a:rPr>
              <a:t>Skarpaas</a:t>
            </a:r>
            <a:endParaRPr lang="en-GB" sz="700" dirty="0">
              <a:solidFill>
                <a:schemeClr val="bg1"/>
              </a:solidFill>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brc.ac.uk</a:t>
            </a:r>
            <a:endParaRPr lang="en-GB" sz="700" dirty="0">
              <a:solidFill>
                <a:schemeClr val="bg1"/>
              </a:solidFill>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6">
                  <a:extLst>
                    <a:ext uri="{A12FA001-AC4F-418D-AE19-62706E023703}">
                      <ahyp:hlinkClr xmlns:ahyp="http://schemas.microsoft.com/office/drawing/2018/hyperlinkcolor" val="tx"/>
                    </a:ext>
                  </a:extLst>
                </a:hlinkClick>
              </a:rPr>
              <a:t>web.ewu.edu</a:t>
            </a:r>
            <a:endParaRPr lang="en-GB" sz="700" dirty="0">
              <a:solidFill>
                <a:schemeClr val="bg1"/>
              </a:solidFill>
            </a:endParaRPr>
          </a:p>
        </p:txBody>
      </p:sp>
    </p:spTree>
    <p:extLst>
      <p:ext uri="{BB962C8B-B14F-4D97-AF65-F5344CB8AC3E}">
        <p14:creationId xmlns:p14="http://schemas.microsoft.com/office/powerpoint/2010/main" val="3525381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A27FE83D-28BE-47C0-8BAC-1A8EE44765E3}"/>
              </a:ext>
            </a:extLst>
          </p:cNvPr>
          <p:cNvSpPr/>
          <p:nvPr/>
        </p:nvSpPr>
        <p:spPr>
          <a:xfrm>
            <a:off x="5159536" y="3994581"/>
            <a:ext cx="756000" cy="756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9" name="Picture 58">
            <a:extLst>
              <a:ext uri="{FF2B5EF4-FFF2-40B4-BE49-F238E27FC236}">
                <a16:creationId xmlns:a16="http://schemas.microsoft.com/office/drawing/2014/main" id="{581DD5D0-096B-4E21-9E12-7969F6C0623C}"/>
              </a:ext>
            </a:extLst>
          </p:cNvPr>
          <p:cNvPicPr preferRelativeResize="0">
            <a:picLocks/>
          </p:cNvPicPr>
          <p:nvPr/>
        </p:nvPicPr>
        <p:blipFill rotWithShape="1">
          <a:blip r:embed="rId2"/>
          <a:srcRect l="22215" t="18451" r="25942"/>
          <a:stretch/>
        </p:blipFill>
        <p:spPr>
          <a:xfrm>
            <a:off x="496009" y="904979"/>
            <a:ext cx="5576400" cy="5576400"/>
          </a:xfrm>
          <a:prstGeom prst="rect">
            <a:avLst/>
          </a:prstGeom>
          <a:ln>
            <a:solidFill>
              <a:schemeClr val="tx1"/>
            </a:solidFill>
          </a:ln>
        </p:spPr>
      </p:pic>
      <p:sp>
        <p:nvSpPr>
          <p:cNvPr id="61" name="TextBox 60">
            <a:extLst>
              <a:ext uri="{FF2B5EF4-FFF2-40B4-BE49-F238E27FC236}">
                <a16:creationId xmlns:a16="http://schemas.microsoft.com/office/drawing/2014/main" id="{82D06999-0AE7-4ECF-991E-2E1A6D737DA5}"/>
              </a:ext>
            </a:extLst>
          </p:cNvPr>
          <p:cNvSpPr txBox="1"/>
          <p:nvPr/>
        </p:nvSpPr>
        <p:spPr>
          <a:xfrm>
            <a:off x="6524188" y="858406"/>
            <a:ext cx="5018609" cy="1692771"/>
          </a:xfrm>
          <a:prstGeom prst="rect">
            <a:avLst/>
          </a:prstGeom>
          <a:noFill/>
        </p:spPr>
        <p:txBody>
          <a:bodyPr wrap="square" rtlCol="0">
            <a:spAutoFit/>
          </a:bodyPr>
          <a:lstStyle/>
          <a:p>
            <a:r>
              <a:rPr lang="en-GB" sz="2600" dirty="0"/>
              <a:t>This wind dispersal model has been tested in several systems, including in </a:t>
            </a:r>
            <a:r>
              <a:rPr lang="en-GB" sz="2600" i="1" dirty="0"/>
              <a:t>Carduus nutans </a:t>
            </a:r>
            <a:r>
              <a:rPr lang="en-GB" sz="2600" dirty="0"/>
              <a:t>and </a:t>
            </a:r>
            <a:r>
              <a:rPr lang="en-GB" sz="2600" i="1" dirty="0"/>
              <a:t>Carduus </a:t>
            </a:r>
            <a:r>
              <a:rPr lang="en-GB" sz="2600" i="1" dirty="0" err="1"/>
              <a:t>acanthoides</a:t>
            </a:r>
            <a:r>
              <a:rPr lang="en-GB" sz="2600" i="1" dirty="0"/>
              <a:t>, </a:t>
            </a:r>
            <a:r>
              <a:rPr lang="en-GB" sz="2600" dirty="0"/>
              <a:t>and fits the data well.</a:t>
            </a:r>
          </a:p>
        </p:txBody>
      </p:sp>
      <p:sp>
        <p:nvSpPr>
          <p:cNvPr id="62" name="TextBox 61">
            <a:extLst>
              <a:ext uri="{FF2B5EF4-FFF2-40B4-BE49-F238E27FC236}">
                <a16:creationId xmlns:a16="http://schemas.microsoft.com/office/drawing/2014/main" id="{F8E68E22-B61D-46DD-A20B-958ED8EBFA6C}"/>
              </a:ext>
            </a:extLst>
          </p:cNvPr>
          <p:cNvSpPr txBox="1"/>
          <p:nvPr/>
        </p:nvSpPr>
        <p:spPr>
          <a:xfrm>
            <a:off x="438615" y="6301778"/>
            <a:ext cx="2691205" cy="200055"/>
          </a:xfrm>
          <a:prstGeom prst="rect">
            <a:avLst/>
          </a:prstGeom>
          <a:noFill/>
        </p:spPr>
        <p:txBody>
          <a:bodyPr wrap="square" rtlCol="0">
            <a:spAutoFit/>
          </a:bodyPr>
          <a:lstStyle/>
          <a:p>
            <a:r>
              <a:rPr lang="en-GB" sz="700" dirty="0"/>
              <a:t>Image source: </a:t>
            </a:r>
            <a:r>
              <a:rPr lang="en-GB" sz="700" dirty="0" err="1"/>
              <a:t>Skarpaas</a:t>
            </a:r>
            <a:r>
              <a:rPr lang="en-GB" sz="700" dirty="0"/>
              <a:t> and Shea (2007)</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960D6E2-D31F-48DD-8951-4B838EB33AF9}"/>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9896397-514F-4348-B5B2-2547DA92CD1E}"/>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8412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581DD5D0-096B-4E21-9E12-7969F6C0623C}"/>
              </a:ext>
            </a:extLst>
          </p:cNvPr>
          <p:cNvPicPr preferRelativeResize="0">
            <a:picLocks/>
          </p:cNvPicPr>
          <p:nvPr/>
        </p:nvPicPr>
        <p:blipFill rotWithShape="1">
          <a:blip r:embed="rId2"/>
          <a:srcRect l="22215" t="18451" r="25942"/>
          <a:stretch/>
        </p:blipFill>
        <p:spPr>
          <a:xfrm>
            <a:off x="496009" y="904979"/>
            <a:ext cx="5576400" cy="5576400"/>
          </a:xfrm>
          <a:prstGeom prst="rect">
            <a:avLst/>
          </a:prstGeom>
          <a:ln>
            <a:solidFill>
              <a:schemeClr val="tx1"/>
            </a:solidFill>
          </a:ln>
        </p:spPr>
      </p:pic>
      <p:sp>
        <p:nvSpPr>
          <p:cNvPr id="61" name="TextBox 60">
            <a:extLst>
              <a:ext uri="{FF2B5EF4-FFF2-40B4-BE49-F238E27FC236}">
                <a16:creationId xmlns:a16="http://schemas.microsoft.com/office/drawing/2014/main" id="{82D06999-0AE7-4ECF-991E-2E1A6D737DA5}"/>
              </a:ext>
            </a:extLst>
          </p:cNvPr>
          <p:cNvSpPr txBox="1"/>
          <p:nvPr/>
        </p:nvSpPr>
        <p:spPr>
          <a:xfrm>
            <a:off x="6524188" y="858406"/>
            <a:ext cx="5018609" cy="1692771"/>
          </a:xfrm>
          <a:prstGeom prst="rect">
            <a:avLst/>
          </a:prstGeom>
          <a:noFill/>
        </p:spPr>
        <p:txBody>
          <a:bodyPr wrap="square" rtlCol="0">
            <a:spAutoFit/>
          </a:bodyPr>
          <a:lstStyle/>
          <a:p>
            <a:r>
              <a:rPr lang="en-GB" sz="2600" dirty="0"/>
              <a:t>This wind dispersal model has been tested in several systems, including in </a:t>
            </a:r>
            <a:r>
              <a:rPr lang="en-GB" sz="2600" i="1" dirty="0"/>
              <a:t>Carduus nutans </a:t>
            </a:r>
            <a:r>
              <a:rPr lang="en-GB" sz="2600" dirty="0"/>
              <a:t>and </a:t>
            </a:r>
            <a:r>
              <a:rPr lang="en-GB" sz="2600" i="1" dirty="0"/>
              <a:t>Carduus </a:t>
            </a:r>
            <a:r>
              <a:rPr lang="en-GB" sz="2600" i="1" dirty="0" err="1"/>
              <a:t>acanthoides</a:t>
            </a:r>
            <a:r>
              <a:rPr lang="en-GB" sz="2600" i="1" dirty="0"/>
              <a:t>, </a:t>
            </a:r>
            <a:r>
              <a:rPr lang="en-GB" sz="2600" dirty="0"/>
              <a:t>and fits the data well.</a:t>
            </a:r>
          </a:p>
        </p:txBody>
      </p:sp>
      <p:sp>
        <p:nvSpPr>
          <p:cNvPr id="62" name="TextBox 61">
            <a:extLst>
              <a:ext uri="{FF2B5EF4-FFF2-40B4-BE49-F238E27FC236}">
                <a16:creationId xmlns:a16="http://schemas.microsoft.com/office/drawing/2014/main" id="{F8E68E22-B61D-46DD-A20B-958ED8EBFA6C}"/>
              </a:ext>
            </a:extLst>
          </p:cNvPr>
          <p:cNvSpPr txBox="1"/>
          <p:nvPr/>
        </p:nvSpPr>
        <p:spPr>
          <a:xfrm>
            <a:off x="438615" y="6301778"/>
            <a:ext cx="2691205" cy="200055"/>
          </a:xfrm>
          <a:prstGeom prst="rect">
            <a:avLst/>
          </a:prstGeom>
          <a:noFill/>
        </p:spPr>
        <p:txBody>
          <a:bodyPr wrap="square" rtlCol="0">
            <a:spAutoFit/>
          </a:bodyPr>
          <a:lstStyle/>
          <a:p>
            <a:r>
              <a:rPr lang="en-GB" sz="700" dirty="0"/>
              <a:t>Image source: </a:t>
            </a:r>
            <a:r>
              <a:rPr lang="en-GB" sz="700" dirty="0" err="1"/>
              <a:t>Skarpaas</a:t>
            </a:r>
            <a:r>
              <a:rPr lang="en-GB" sz="700" dirty="0"/>
              <a:t> and Shea (2007)</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9FC68189-474B-42F2-8FC7-96769ACA6C8F}"/>
              </a:ext>
            </a:extLst>
          </p:cNvPr>
          <p:cNvSpPr txBox="1"/>
          <p:nvPr/>
        </p:nvSpPr>
        <p:spPr>
          <a:xfrm>
            <a:off x="7250532" y="3355735"/>
            <a:ext cx="3196370" cy="646331"/>
          </a:xfrm>
          <a:prstGeom prst="rect">
            <a:avLst/>
          </a:prstGeom>
          <a:noFill/>
        </p:spPr>
        <p:txBody>
          <a:bodyPr wrap="square" rtlCol="0">
            <a:spAutoFit/>
          </a:bodyPr>
          <a:lstStyle/>
          <a:p>
            <a:r>
              <a:rPr lang="en-GB" dirty="0"/>
              <a:t>Densities of seeds collected using seed traps</a:t>
            </a:r>
          </a:p>
        </p:txBody>
      </p:sp>
      <p:sp>
        <p:nvSpPr>
          <p:cNvPr id="68" name="TextBox 67">
            <a:extLst>
              <a:ext uri="{FF2B5EF4-FFF2-40B4-BE49-F238E27FC236}">
                <a16:creationId xmlns:a16="http://schemas.microsoft.com/office/drawing/2014/main" id="{ED8F7818-BCD8-49DE-BA24-009E7AFDB4AC}"/>
              </a:ext>
            </a:extLst>
          </p:cNvPr>
          <p:cNvSpPr txBox="1"/>
          <p:nvPr/>
        </p:nvSpPr>
        <p:spPr>
          <a:xfrm>
            <a:off x="7884121" y="4405339"/>
            <a:ext cx="3259578" cy="646331"/>
          </a:xfrm>
          <a:prstGeom prst="rect">
            <a:avLst/>
          </a:prstGeom>
          <a:noFill/>
        </p:spPr>
        <p:txBody>
          <a:bodyPr wrap="square" rtlCol="0">
            <a:spAutoFit/>
          </a:bodyPr>
          <a:lstStyle/>
          <a:p>
            <a:r>
              <a:rPr lang="en-GB" dirty="0"/>
              <a:t>Predicted seed density based on mechanistic dispersal model</a:t>
            </a:r>
          </a:p>
        </p:txBody>
      </p:sp>
      <p:sp>
        <p:nvSpPr>
          <p:cNvPr id="69" name="Oval 68">
            <a:extLst>
              <a:ext uri="{FF2B5EF4-FFF2-40B4-BE49-F238E27FC236}">
                <a16:creationId xmlns:a16="http://schemas.microsoft.com/office/drawing/2014/main" id="{BF9E8325-E765-4677-94D1-D3432FE9CB92}"/>
              </a:ext>
            </a:extLst>
          </p:cNvPr>
          <p:cNvSpPr/>
          <p:nvPr/>
        </p:nvSpPr>
        <p:spPr>
          <a:xfrm>
            <a:off x="4678654" y="4002066"/>
            <a:ext cx="756000" cy="756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0" name="Straight Connector 69">
            <a:extLst>
              <a:ext uri="{FF2B5EF4-FFF2-40B4-BE49-F238E27FC236}">
                <a16:creationId xmlns:a16="http://schemas.microsoft.com/office/drawing/2014/main" id="{1335114C-EC8E-48A3-8B4D-2C525FD7F399}"/>
              </a:ext>
            </a:extLst>
          </p:cNvPr>
          <p:cNvCxnSpPr>
            <a:cxnSpLocks/>
            <a:stCxn id="68" idx="1"/>
          </p:cNvCxnSpPr>
          <p:nvPr/>
        </p:nvCxnSpPr>
        <p:spPr>
          <a:xfrm flipH="1">
            <a:off x="5610029" y="4728505"/>
            <a:ext cx="2274092" cy="5912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6FB876-CD9C-4690-93BD-1C87FDBE3018}"/>
              </a:ext>
            </a:extLst>
          </p:cNvPr>
          <p:cNvCxnSpPr>
            <a:cxnSpLocks/>
            <a:stCxn id="67" idx="1"/>
          </p:cNvCxnSpPr>
          <p:nvPr/>
        </p:nvCxnSpPr>
        <p:spPr>
          <a:xfrm flipH="1">
            <a:off x="5467410" y="3678901"/>
            <a:ext cx="1783122" cy="56748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0A246AB-A066-48AA-96FB-C1F6286AC19E}"/>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7C42643-282C-4A7D-B06F-5B49DCC5F493}"/>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759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581DD5D0-096B-4E21-9E12-7969F6C0623C}"/>
              </a:ext>
            </a:extLst>
          </p:cNvPr>
          <p:cNvPicPr preferRelativeResize="0">
            <a:picLocks/>
          </p:cNvPicPr>
          <p:nvPr/>
        </p:nvPicPr>
        <p:blipFill rotWithShape="1">
          <a:blip r:embed="rId2"/>
          <a:srcRect l="22215" t="18451" r="25942"/>
          <a:stretch/>
        </p:blipFill>
        <p:spPr>
          <a:xfrm>
            <a:off x="496009" y="904979"/>
            <a:ext cx="5576400" cy="5576400"/>
          </a:xfrm>
          <a:prstGeom prst="rect">
            <a:avLst/>
          </a:prstGeom>
          <a:ln>
            <a:solidFill>
              <a:schemeClr val="tx1"/>
            </a:solidFill>
          </a:ln>
        </p:spPr>
      </p:pic>
      <p:sp>
        <p:nvSpPr>
          <p:cNvPr id="61" name="TextBox 60">
            <a:extLst>
              <a:ext uri="{FF2B5EF4-FFF2-40B4-BE49-F238E27FC236}">
                <a16:creationId xmlns:a16="http://schemas.microsoft.com/office/drawing/2014/main" id="{82D06999-0AE7-4ECF-991E-2E1A6D737DA5}"/>
              </a:ext>
            </a:extLst>
          </p:cNvPr>
          <p:cNvSpPr txBox="1"/>
          <p:nvPr/>
        </p:nvSpPr>
        <p:spPr>
          <a:xfrm>
            <a:off x="6524188" y="858406"/>
            <a:ext cx="5018609" cy="1692771"/>
          </a:xfrm>
          <a:prstGeom prst="rect">
            <a:avLst/>
          </a:prstGeom>
          <a:noFill/>
        </p:spPr>
        <p:txBody>
          <a:bodyPr wrap="square" rtlCol="0">
            <a:spAutoFit/>
          </a:bodyPr>
          <a:lstStyle/>
          <a:p>
            <a:r>
              <a:rPr lang="en-GB" sz="2600" dirty="0"/>
              <a:t>This wind dispersal model has been tested in several systems, including in </a:t>
            </a:r>
            <a:r>
              <a:rPr lang="en-GB" sz="2600" i="1" dirty="0"/>
              <a:t>Carduus nutans </a:t>
            </a:r>
            <a:r>
              <a:rPr lang="en-GB" sz="2600" dirty="0"/>
              <a:t>and </a:t>
            </a:r>
            <a:r>
              <a:rPr lang="en-GB" sz="2600" i="1" dirty="0"/>
              <a:t>Carduus </a:t>
            </a:r>
            <a:r>
              <a:rPr lang="en-GB" sz="2600" i="1" dirty="0" err="1"/>
              <a:t>acanthoides</a:t>
            </a:r>
            <a:r>
              <a:rPr lang="en-GB" sz="2600" i="1" dirty="0"/>
              <a:t>, </a:t>
            </a:r>
            <a:r>
              <a:rPr lang="en-GB" sz="2600" dirty="0"/>
              <a:t>and fits the data well.</a:t>
            </a:r>
          </a:p>
        </p:txBody>
      </p:sp>
      <p:sp>
        <p:nvSpPr>
          <p:cNvPr id="62" name="TextBox 61">
            <a:extLst>
              <a:ext uri="{FF2B5EF4-FFF2-40B4-BE49-F238E27FC236}">
                <a16:creationId xmlns:a16="http://schemas.microsoft.com/office/drawing/2014/main" id="{F8E68E22-B61D-46DD-A20B-958ED8EBFA6C}"/>
              </a:ext>
            </a:extLst>
          </p:cNvPr>
          <p:cNvSpPr txBox="1"/>
          <p:nvPr/>
        </p:nvSpPr>
        <p:spPr>
          <a:xfrm>
            <a:off x="438615" y="6301778"/>
            <a:ext cx="2691205" cy="200055"/>
          </a:xfrm>
          <a:prstGeom prst="rect">
            <a:avLst/>
          </a:prstGeom>
          <a:noFill/>
        </p:spPr>
        <p:txBody>
          <a:bodyPr wrap="square" rtlCol="0">
            <a:spAutoFit/>
          </a:bodyPr>
          <a:lstStyle/>
          <a:p>
            <a:r>
              <a:rPr lang="en-GB" sz="700" dirty="0"/>
              <a:t>Image source: </a:t>
            </a:r>
            <a:r>
              <a:rPr lang="en-GB" sz="700" dirty="0" err="1"/>
              <a:t>Skarpaas</a:t>
            </a:r>
            <a:r>
              <a:rPr lang="en-GB" sz="700" dirty="0"/>
              <a:t> and Shea (2007)</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9FC68189-474B-42F2-8FC7-96769ACA6C8F}"/>
              </a:ext>
            </a:extLst>
          </p:cNvPr>
          <p:cNvSpPr txBox="1"/>
          <p:nvPr/>
        </p:nvSpPr>
        <p:spPr>
          <a:xfrm>
            <a:off x="7250532" y="3355735"/>
            <a:ext cx="3196370" cy="646331"/>
          </a:xfrm>
          <a:prstGeom prst="rect">
            <a:avLst/>
          </a:prstGeom>
          <a:noFill/>
        </p:spPr>
        <p:txBody>
          <a:bodyPr wrap="square" rtlCol="0">
            <a:spAutoFit/>
          </a:bodyPr>
          <a:lstStyle/>
          <a:p>
            <a:r>
              <a:rPr lang="en-GB" dirty="0"/>
              <a:t>Densities of seeds collected using seed traps</a:t>
            </a:r>
          </a:p>
        </p:txBody>
      </p:sp>
      <p:sp>
        <p:nvSpPr>
          <p:cNvPr id="68" name="TextBox 67">
            <a:extLst>
              <a:ext uri="{FF2B5EF4-FFF2-40B4-BE49-F238E27FC236}">
                <a16:creationId xmlns:a16="http://schemas.microsoft.com/office/drawing/2014/main" id="{ED8F7818-BCD8-49DE-BA24-009E7AFDB4AC}"/>
              </a:ext>
            </a:extLst>
          </p:cNvPr>
          <p:cNvSpPr txBox="1"/>
          <p:nvPr/>
        </p:nvSpPr>
        <p:spPr>
          <a:xfrm>
            <a:off x="7884121" y="4405339"/>
            <a:ext cx="3259578" cy="646331"/>
          </a:xfrm>
          <a:prstGeom prst="rect">
            <a:avLst/>
          </a:prstGeom>
          <a:noFill/>
        </p:spPr>
        <p:txBody>
          <a:bodyPr wrap="square" rtlCol="0">
            <a:spAutoFit/>
          </a:bodyPr>
          <a:lstStyle/>
          <a:p>
            <a:r>
              <a:rPr lang="en-GB" dirty="0"/>
              <a:t>Predicted seed density based on mechanistic dispersal model</a:t>
            </a:r>
          </a:p>
        </p:txBody>
      </p:sp>
      <p:sp>
        <p:nvSpPr>
          <p:cNvPr id="69" name="Oval 68">
            <a:extLst>
              <a:ext uri="{FF2B5EF4-FFF2-40B4-BE49-F238E27FC236}">
                <a16:creationId xmlns:a16="http://schemas.microsoft.com/office/drawing/2014/main" id="{BF9E8325-E765-4677-94D1-D3432FE9CB92}"/>
              </a:ext>
            </a:extLst>
          </p:cNvPr>
          <p:cNvSpPr/>
          <p:nvPr/>
        </p:nvSpPr>
        <p:spPr>
          <a:xfrm>
            <a:off x="4678654" y="4002066"/>
            <a:ext cx="756000" cy="756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0" name="Straight Connector 69">
            <a:extLst>
              <a:ext uri="{FF2B5EF4-FFF2-40B4-BE49-F238E27FC236}">
                <a16:creationId xmlns:a16="http://schemas.microsoft.com/office/drawing/2014/main" id="{1335114C-EC8E-48A3-8B4D-2C525FD7F399}"/>
              </a:ext>
            </a:extLst>
          </p:cNvPr>
          <p:cNvCxnSpPr>
            <a:cxnSpLocks/>
            <a:stCxn id="68" idx="1"/>
          </p:cNvCxnSpPr>
          <p:nvPr/>
        </p:nvCxnSpPr>
        <p:spPr>
          <a:xfrm flipH="1">
            <a:off x="5610029" y="4728505"/>
            <a:ext cx="2274092" cy="5912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6FB876-CD9C-4690-93BD-1C87FDBE3018}"/>
              </a:ext>
            </a:extLst>
          </p:cNvPr>
          <p:cNvCxnSpPr>
            <a:cxnSpLocks/>
            <a:stCxn id="67" idx="1"/>
          </p:cNvCxnSpPr>
          <p:nvPr/>
        </p:nvCxnSpPr>
        <p:spPr>
          <a:xfrm flipH="1">
            <a:off x="5467410" y="3678901"/>
            <a:ext cx="1783122" cy="56748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7F281A0-3C02-4BF0-8B53-D6FFACE20983}"/>
              </a:ext>
            </a:extLst>
          </p:cNvPr>
          <p:cNvSpPr txBox="1"/>
          <p:nvPr/>
        </p:nvSpPr>
        <p:spPr>
          <a:xfrm>
            <a:off x="7230238" y="5589569"/>
            <a:ext cx="3902169" cy="646331"/>
          </a:xfrm>
          <a:prstGeom prst="rect">
            <a:avLst/>
          </a:prstGeom>
          <a:noFill/>
        </p:spPr>
        <p:txBody>
          <a:bodyPr wrap="square" rtlCol="0">
            <a:spAutoFit/>
          </a:bodyPr>
          <a:lstStyle/>
          <a:p>
            <a:r>
              <a:rPr lang="en-GB" i="1" dirty="0"/>
              <a:t>This model outperformed all of the other models that were tested!</a:t>
            </a:r>
          </a:p>
        </p:txBody>
      </p:sp>
      <p:sp>
        <p:nvSpPr>
          <p:cNvPr id="15" name="Rectangle 14">
            <a:extLst>
              <a:ext uri="{FF2B5EF4-FFF2-40B4-BE49-F238E27FC236}">
                <a16:creationId xmlns:a16="http://schemas.microsoft.com/office/drawing/2014/main" id="{C823A903-FB7F-4C6E-AB58-D3822080BA73}"/>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7827C51-B227-4D7F-A148-517204042AA8}"/>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123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7F56B3DC-1F2D-4CC9-8F48-66E10D5339C3}"/>
              </a:ext>
            </a:extLst>
          </p:cNvPr>
          <p:cNvSpPr txBox="1"/>
          <p:nvPr/>
        </p:nvSpPr>
        <p:spPr>
          <a:xfrm>
            <a:off x="4609579" y="1159046"/>
            <a:ext cx="23713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Calibri" panose="020F0502020204030204"/>
                <a:ea typeface="+mn-ea"/>
                <a:cs typeface="+mn-cs"/>
              </a:rPr>
              <a:t>Mean wind speed</a:t>
            </a:r>
          </a:p>
        </p:txBody>
      </p:sp>
      <p:sp>
        <p:nvSpPr>
          <p:cNvPr id="58" name="TextBox 57">
            <a:extLst>
              <a:ext uri="{FF2B5EF4-FFF2-40B4-BE49-F238E27FC236}">
                <a16:creationId xmlns:a16="http://schemas.microsoft.com/office/drawing/2014/main" id="{2FBCAD80-9172-4A1D-9A63-149A3886A8CA}"/>
              </a:ext>
            </a:extLst>
          </p:cNvPr>
          <p:cNvSpPr txBox="1"/>
          <p:nvPr/>
        </p:nvSpPr>
        <p:spPr>
          <a:xfrm>
            <a:off x="9873107" y="3489496"/>
            <a:ext cx="19798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effectLst/>
                <a:uLnTx/>
                <a:uFillTx/>
                <a:latin typeface="Calibri" panose="020F0502020204030204"/>
                <a:ea typeface="+mn-ea"/>
                <a:cs typeface="+mn-cs"/>
              </a:rPr>
              <a:t>Height of grass cover</a:t>
            </a:r>
          </a:p>
        </p:txBody>
      </p:sp>
      <p:sp>
        <p:nvSpPr>
          <p:cNvPr id="60" name="TextBox 59">
            <a:extLst>
              <a:ext uri="{FF2B5EF4-FFF2-40B4-BE49-F238E27FC236}">
                <a16:creationId xmlns:a16="http://schemas.microsoft.com/office/drawing/2014/main" id="{41FD3884-E3AF-4FCC-B6CB-25EA0BA29960}"/>
              </a:ext>
            </a:extLst>
          </p:cNvPr>
          <p:cNvSpPr txBox="1"/>
          <p:nvPr/>
        </p:nvSpPr>
        <p:spPr>
          <a:xfrm>
            <a:off x="9865352" y="2433218"/>
            <a:ext cx="2109353"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effectLst/>
                <a:uLnTx/>
                <a:uFillTx/>
                <a:latin typeface="Calibri" panose="020F0502020204030204"/>
                <a:ea typeface="+mn-ea"/>
                <a:cs typeface="+mn-cs"/>
              </a:rPr>
              <a:t>Height of wind speed measurement</a:t>
            </a:r>
          </a:p>
        </p:txBody>
      </p:sp>
      <p:sp>
        <p:nvSpPr>
          <p:cNvPr id="63" name="Oval 62">
            <a:extLst>
              <a:ext uri="{FF2B5EF4-FFF2-40B4-BE49-F238E27FC236}">
                <a16:creationId xmlns:a16="http://schemas.microsoft.com/office/drawing/2014/main" id="{4BCB6981-3D72-452C-A325-278A8D3573DD}"/>
              </a:ext>
            </a:extLst>
          </p:cNvPr>
          <p:cNvSpPr/>
          <p:nvPr/>
        </p:nvSpPr>
        <p:spPr>
          <a:xfrm>
            <a:off x="2171852" y="2014817"/>
            <a:ext cx="79906" cy="45719"/>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E2BB8586-5281-4B74-80DA-7CA66E8D3CD7}"/>
              </a:ext>
            </a:extLst>
          </p:cNvPr>
          <p:cNvSpPr/>
          <p:nvPr/>
        </p:nvSpPr>
        <p:spPr>
          <a:xfrm rot="2244386">
            <a:off x="1543600" y="1966392"/>
            <a:ext cx="99650" cy="45719"/>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2AEA641E-9025-4526-9BD9-33742430EFCE}"/>
              </a:ext>
            </a:extLst>
          </p:cNvPr>
          <p:cNvSpPr/>
          <p:nvPr/>
        </p:nvSpPr>
        <p:spPr>
          <a:xfrm rot="1168662">
            <a:off x="2899831" y="2144537"/>
            <a:ext cx="45719" cy="71038"/>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26303468-34F1-43AD-8BD2-555792B75FD8}"/>
              </a:ext>
            </a:extLst>
          </p:cNvPr>
          <p:cNvSpPr/>
          <p:nvPr/>
        </p:nvSpPr>
        <p:spPr>
          <a:xfrm>
            <a:off x="3638472" y="2333711"/>
            <a:ext cx="45719" cy="82693"/>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02A18876-E480-4B48-9B86-5C2C29A7B17D}"/>
              </a:ext>
            </a:extLst>
          </p:cNvPr>
          <p:cNvSpPr/>
          <p:nvPr/>
        </p:nvSpPr>
        <p:spPr>
          <a:xfrm>
            <a:off x="1527031" y="3928619"/>
            <a:ext cx="1952309" cy="17161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CB747582-E433-4349-A355-BC20D5FCA6C3}"/>
              </a:ext>
            </a:extLst>
          </p:cNvPr>
          <p:cNvSpPr/>
          <p:nvPr/>
        </p:nvSpPr>
        <p:spPr>
          <a:xfrm rot="4269486" flipV="1">
            <a:off x="1524755" y="386689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256FFB2E-0D73-4255-B474-3BA2E8B035B8}"/>
              </a:ext>
            </a:extLst>
          </p:cNvPr>
          <p:cNvSpPr/>
          <p:nvPr/>
        </p:nvSpPr>
        <p:spPr>
          <a:xfrm rot="4269486" flipV="1">
            <a:off x="2087884" y="387675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F0613242-2B90-421C-9819-180469BE8FF3}"/>
              </a:ext>
            </a:extLst>
          </p:cNvPr>
          <p:cNvSpPr/>
          <p:nvPr/>
        </p:nvSpPr>
        <p:spPr>
          <a:xfrm rot="4269486" flipV="1">
            <a:off x="2859431" y="383607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F364265C-53EF-49E6-AF31-E75D0D7A9A1A}"/>
              </a:ext>
            </a:extLst>
          </p:cNvPr>
          <p:cNvSpPr/>
          <p:nvPr/>
        </p:nvSpPr>
        <p:spPr>
          <a:xfrm rot="5400000" flipV="1">
            <a:off x="2771570"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1436569E-7CEE-4A81-AF5E-ED2BFFB19E47}"/>
              </a:ext>
            </a:extLst>
          </p:cNvPr>
          <p:cNvSpPr/>
          <p:nvPr/>
        </p:nvSpPr>
        <p:spPr>
          <a:xfrm rot="5400000" flipV="1">
            <a:off x="2823451" y="374654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277E9989-DCC0-4281-820E-5351000D43A7}"/>
              </a:ext>
            </a:extLst>
          </p:cNvPr>
          <p:cNvSpPr/>
          <p:nvPr/>
        </p:nvSpPr>
        <p:spPr>
          <a:xfrm rot="5400000" flipV="1">
            <a:off x="2921558" y="38329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9BEF4BDA-78FD-41A6-892D-29A82EABDA6A}"/>
              </a:ext>
            </a:extLst>
          </p:cNvPr>
          <p:cNvSpPr/>
          <p:nvPr/>
        </p:nvSpPr>
        <p:spPr>
          <a:xfrm rot="6336034" flipV="1">
            <a:off x="2970152" y="374654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2ED4C203-E94E-4B27-B1D8-7EB5C42B44A9}"/>
              </a:ext>
            </a:extLst>
          </p:cNvPr>
          <p:cNvSpPr/>
          <p:nvPr/>
        </p:nvSpPr>
        <p:spPr>
          <a:xfrm rot="6336034" flipV="1">
            <a:off x="3162995" y="378199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F987FE54-9BEF-4546-8165-D9A3EAF5A71B}"/>
              </a:ext>
            </a:extLst>
          </p:cNvPr>
          <p:cNvSpPr/>
          <p:nvPr/>
        </p:nvSpPr>
        <p:spPr>
          <a:xfrm rot="6336034" flipV="1">
            <a:off x="2352160"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920908B-C964-48A9-AC73-E21AFB9DF2A2}"/>
              </a:ext>
            </a:extLst>
          </p:cNvPr>
          <p:cNvSpPr/>
          <p:nvPr/>
        </p:nvSpPr>
        <p:spPr>
          <a:xfrm rot="6336034" flipV="1">
            <a:off x="1772959" y="37755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E7227201-405F-4467-9992-3C8E6BCE4957}"/>
              </a:ext>
            </a:extLst>
          </p:cNvPr>
          <p:cNvSpPr/>
          <p:nvPr/>
        </p:nvSpPr>
        <p:spPr>
          <a:xfrm rot="6336034" flipV="1">
            <a:off x="1900570"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6E52B9A0-E479-4CC9-9975-CA0C6152EF34}"/>
              </a:ext>
            </a:extLst>
          </p:cNvPr>
          <p:cNvSpPr/>
          <p:nvPr/>
        </p:nvSpPr>
        <p:spPr>
          <a:xfrm rot="5400000" flipV="1">
            <a:off x="2292658" y="381685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0ABD65CF-64C3-43CD-9D0B-CCBE0D894349}"/>
              </a:ext>
            </a:extLst>
          </p:cNvPr>
          <p:cNvSpPr/>
          <p:nvPr/>
        </p:nvSpPr>
        <p:spPr>
          <a:xfrm rot="5400000" flipV="1">
            <a:off x="1975439" y="385706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B655D110-7DF0-403B-A5DA-93525D36CAAA}"/>
              </a:ext>
            </a:extLst>
          </p:cNvPr>
          <p:cNvSpPr/>
          <p:nvPr/>
        </p:nvSpPr>
        <p:spPr>
          <a:xfrm rot="5400000" flipV="1">
            <a:off x="2099904" y="388871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E0E96C95-E5F1-4BAB-9C37-50DABBE17904}"/>
              </a:ext>
            </a:extLst>
          </p:cNvPr>
          <p:cNvSpPr/>
          <p:nvPr/>
        </p:nvSpPr>
        <p:spPr>
          <a:xfrm rot="5400000" flipV="1">
            <a:off x="1694346" y="373318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2DE37EDC-B4F2-4BFF-A0E1-5E4E7668FD7D}"/>
              </a:ext>
            </a:extLst>
          </p:cNvPr>
          <p:cNvSpPr/>
          <p:nvPr/>
        </p:nvSpPr>
        <p:spPr>
          <a:xfrm rot="5400000" flipV="1">
            <a:off x="1819287"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BB24E564-A649-4F98-B0A7-1250BDAD01CD}"/>
              </a:ext>
            </a:extLst>
          </p:cNvPr>
          <p:cNvSpPr/>
          <p:nvPr/>
        </p:nvSpPr>
        <p:spPr>
          <a:xfrm rot="5400000" flipV="1">
            <a:off x="1548058" y="379023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0D2DBD62-C49F-4AFC-92FF-7E95C38DC4AA}"/>
              </a:ext>
            </a:extLst>
          </p:cNvPr>
          <p:cNvSpPr/>
          <p:nvPr/>
        </p:nvSpPr>
        <p:spPr>
          <a:xfrm rot="6187649" flipV="1">
            <a:off x="1614678" y="377833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49AF8554-B266-4237-89BD-21F3541C1012}"/>
              </a:ext>
            </a:extLst>
          </p:cNvPr>
          <p:cNvSpPr/>
          <p:nvPr/>
        </p:nvSpPr>
        <p:spPr>
          <a:xfrm rot="5400000" flipV="1">
            <a:off x="1441572" y="38451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71C51966-EF12-4A7C-93F1-3C271E1FF4F6}"/>
              </a:ext>
            </a:extLst>
          </p:cNvPr>
          <p:cNvSpPr/>
          <p:nvPr/>
        </p:nvSpPr>
        <p:spPr>
          <a:xfrm rot="5769731" flipV="1">
            <a:off x="1400694" y="38481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DA4C989C-FCAD-4151-ABF8-32A24843B127}"/>
              </a:ext>
            </a:extLst>
          </p:cNvPr>
          <p:cNvSpPr/>
          <p:nvPr/>
        </p:nvSpPr>
        <p:spPr>
          <a:xfrm rot="6336034" flipV="1">
            <a:off x="2539575" y="384423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6B543909-63CB-4F4E-BBC5-D49EE2134001}"/>
              </a:ext>
            </a:extLst>
          </p:cNvPr>
          <p:cNvSpPr/>
          <p:nvPr/>
        </p:nvSpPr>
        <p:spPr>
          <a:xfrm rot="4269486" flipV="1">
            <a:off x="2518074" y="380528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2CBF75B-A9DB-44A1-B163-D49286F9E6C2}"/>
              </a:ext>
            </a:extLst>
          </p:cNvPr>
          <p:cNvSpPr/>
          <p:nvPr/>
        </p:nvSpPr>
        <p:spPr>
          <a:xfrm rot="4269486" flipV="1">
            <a:off x="1915458" y="382404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60F7787F-88D9-42C6-8DE0-8D26ED68F918}"/>
              </a:ext>
            </a:extLst>
          </p:cNvPr>
          <p:cNvSpPr/>
          <p:nvPr/>
        </p:nvSpPr>
        <p:spPr>
          <a:xfrm rot="4269486" flipV="1">
            <a:off x="1614370" y="37529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00F4E69C-1122-4312-BCB8-B3E707BB6152}"/>
              </a:ext>
            </a:extLst>
          </p:cNvPr>
          <p:cNvSpPr/>
          <p:nvPr/>
        </p:nvSpPr>
        <p:spPr>
          <a:xfrm rot="4269486" flipV="1">
            <a:off x="2187950" y="375298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AF68A434-9827-4430-A258-B559D83D9875}"/>
              </a:ext>
            </a:extLst>
          </p:cNvPr>
          <p:cNvSpPr/>
          <p:nvPr/>
        </p:nvSpPr>
        <p:spPr>
          <a:xfrm rot="6336034" flipV="1">
            <a:off x="2040702" y="380510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9A9C043D-9793-4F64-B664-85A3D2422A63}"/>
              </a:ext>
            </a:extLst>
          </p:cNvPr>
          <p:cNvSpPr/>
          <p:nvPr/>
        </p:nvSpPr>
        <p:spPr>
          <a:xfrm rot="5400000" flipV="1">
            <a:off x="2172724" y="37800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CA3FF4AC-E749-44D0-956B-E103DAA67574}"/>
              </a:ext>
            </a:extLst>
          </p:cNvPr>
          <p:cNvSpPr/>
          <p:nvPr/>
        </p:nvSpPr>
        <p:spPr>
          <a:xfrm rot="5400000" flipV="1">
            <a:off x="2394181" y="385096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1BBDCAB6-599E-442E-AF4E-8E849CC698BB}"/>
              </a:ext>
            </a:extLst>
          </p:cNvPr>
          <p:cNvSpPr/>
          <p:nvPr/>
        </p:nvSpPr>
        <p:spPr>
          <a:xfrm rot="5400000" flipV="1">
            <a:off x="2461100" y="387477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60268E69-197B-4A37-B93F-CEBED76057E4}"/>
              </a:ext>
            </a:extLst>
          </p:cNvPr>
          <p:cNvSpPr/>
          <p:nvPr/>
        </p:nvSpPr>
        <p:spPr>
          <a:xfrm rot="6336034" flipV="1">
            <a:off x="2195303" y="387815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D3DAF301-5FDF-4416-830E-89982710A34D}"/>
              </a:ext>
            </a:extLst>
          </p:cNvPr>
          <p:cNvSpPr/>
          <p:nvPr/>
        </p:nvSpPr>
        <p:spPr>
          <a:xfrm rot="6336034" flipV="1">
            <a:off x="2650969" y="38207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033C147-440A-4B01-A237-DA2F867AC637}"/>
              </a:ext>
            </a:extLst>
          </p:cNvPr>
          <p:cNvSpPr/>
          <p:nvPr/>
        </p:nvSpPr>
        <p:spPr>
          <a:xfrm rot="5400000" flipV="1">
            <a:off x="2601158" y="376019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A746242F-88C1-47BA-AD17-AB0543CCB8D5}"/>
              </a:ext>
            </a:extLst>
          </p:cNvPr>
          <p:cNvSpPr/>
          <p:nvPr/>
        </p:nvSpPr>
        <p:spPr>
          <a:xfrm rot="5400000" flipV="1">
            <a:off x="2703364" y="38811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1E1AF8B6-FC25-4DBF-8D27-08A7864F0E77}"/>
              </a:ext>
            </a:extLst>
          </p:cNvPr>
          <p:cNvSpPr/>
          <p:nvPr/>
        </p:nvSpPr>
        <p:spPr>
          <a:xfrm rot="4837432" flipV="1">
            <a:off x="3234857" y="377840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3F0620C-8275-4EAA-BEF8-B66B5D31223E}"/>
              </a:ext>
            </a:extLst>
          </p:cNvPr>
          <p:cNvSpPr/>
          <p:nvPr/>
        </p:nvSpPr>
        <p:spPr>
          <a:xfrm rot="4837432" flipV="1">
            <a:off x="3042973" y="377602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79C12280-EBA4-4DF2-9FDE-AFA0DB5777ED}"/>
              </a:ext>
            </a:extLst>
          </p:cNvPr>
          <p:cNvSpPr/>
          <p:nvPr/>
        </p:nvSpPr>
        <p:spPr>
          <a:xfrm rot="5400000" flipV="1">
            <a:off x="2983635" y="387717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9046BA13-107F-4649-9677-4F345EE588E1}"/>
              </a:ext>
            </a:extLst>
          </p:cNvPr>
          <p:cNvSpPr/>
          <p:nvPr/>
        </p:nvSpPr>
        <p:spPr>
          <a:xfrm rot="5400000" flipV="1">
            <a:off x="3099903" y="377463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6" name="Straight Arrow Connector 105">
            <a:extLst>
              <a:ext uri="{FF2B5EF4-FFF2-40B4-BE49-F238E27FC236}">
                <a16:creationId xmlns:a16="http://schemas.microsoft.com/office/drawing/2014/main" id="{8C8A8FF0-EC56-4709-BF60-E6FD2B138025}"/>
              </a:ext>
            </a:extLst>
          </p:cNvPr>
          <p:cNvCxnSpPr>
            <a:cxnSpLocks/>
          </p:cNvCxnSpPr>
          <p:nvPr/>
        </p:nvCxnSpPr>
        <p:spPr>
          <a:xfrm>
            <a:off x="4677792" y="1546012"/>
            <a:ext cx="225700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ABDD8924-0BBE-4D79-BD8A-98A83C9D8C90}"/>
              </a:ext>
            </a:extLst>
          </p:cNvPr>
          <p:cNvSpPr/>
          <p:nvPr/>
        </p:nvSpPr>
        <p:spPr>
          <a:xfrm>
            <a:off x="3449074" y="3928619"/>
            <a:ext cx="1952309" cy="17161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2E75E325-7266-42BE-BC65-612637F890F9}"/>
              </a:ext>
            </a:extLst>
          </p:cNvPr>
          <p:cNvSpPr/>
          <p:nvPr/>
        </p:nvSpPr>
        <p:spPr>
          <a:xfrm rot="4269486" flipV="1">
            <a:off x="3446798" y="386689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538B3AA1-9D9A-44D1-AD4C-C9D71A88DCD0}"/>
              </a:ext>
            </a:extLst>
          </p:cNvPr>
          <p:cNvSpPr/>
          <p:nvPr/>
        </p:nvSpPr>
        <p:spPr>
          <a:xfrm rot="4269486" flipV="1">
            <a:off x="4009927" y="387675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04AAB2A2-FB52-4E88-9081-EE442F0EAC9B}"/>
              </a:ext>
            </a:extLst>
          </p:cNvPr>
          <p:cNvSpPr/>
          <p:nvPr/>
        </p:nvSpPr>
        <p:spPr>
          <a:xfrm rot="4269486" flipV="1">
            <a:off x="4781474" y="383607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76FB9F0C-E4FD-4FA8-A0F8-FB33B788D574}"/>
              </a:ext>
            </a:extLst>
          </p:cNvPr>
          <p:cNvSpPr/>
          <p:nvPr/>
        </p:nvSpPr>
        <p:spPr>
          <a:xfrm rot="5400000" flipV="1">
            <a:off x="4693613"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1E831AFD-DA4E-4AAE-BC69-51706BD44534}"/>
              </a:ext>
            </a:extLst>
          </p:cNvPr>
          <p:cNvSpPr/>
          <p:nvPr/>
        </p:nvSpPr>
        <p:spPr>
          <a:xfrm rot="5400000" flipV="1">
            <a:off x="4745494" y="374654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4981D0EC-6E5C-440F-9BB0-60F388E31E8B}"/>
              </a:ext>
            </a:extLst>
          </p:cNvPr>
          <p:cNvSpPr/>
          <p:nvPr/>
        </p:nvSpPr>
        <p:spPr>
          <a:xfrm rot="5400000" flipV="1">
            <a:off x="4843601" y="38329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5A1976C-E346-40DB-BA30-619832050F65}"/>
              </a:ext>
            </a:extLst>
          </p:cNvPr>
          <p:cNvSpPr/>
          <p:nvPr/>
        </p:nvSpPr>
        <p:spPr>
          <a:xfrm rot="6336034" flipV="1">
            <a:off x="4892195" y="374654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4C309EC1-C1CC-4478-A0D6-F632614B106A}"/>
              </a:ext>
            </a:extLst>
          </p:cNvPr>
          <p:cNvSpPr/>
          <p:nvPr/>
        </p:nvSpPr>
        <p:spPr>
          <a:xfrm rot="6336034" flipV="1">
            <a:off x="5085038" y="378199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16AC2532-0C1A-462E-95E9-8D63081777BA}"/>
              </a:ext>
            </a:extLst>
          </p:cNvPr>
          <p:cNvSpPr/>
          <p:nvPr/>
        </p:nvSpPr>
        <p:spPr>
          <a:xfrm rot="6336034" flipV="1">
            <a:off x="4274203"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2433EB8E-296A-4FA0-98E7-9D737056DC95}"/>
              </a:ext>
            </a:extLst>
          </p:cNvPr>
          <p:cNvSpPr/>
          <p:nvPr/>
        </p:nvSpPr>
        <p:spPr>
          <a:xfrm rot="6336034" flipV="1">
            <a:off x="3695002" y="37755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2AAE585-1BE9-455E-B6A8-8606C3D39ED2}"/>
              </a:ext>
            </a:extLst>
          </p:cNvPr>
          <p:cNvSpPr/>
          <p:nvPr/>
        </p:nvSpPr>
        <p:spPr>
          <a:xfrm rot="6336034" flipV="1">
            <a:off x="3822613"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34977F44-FF65-4833-99E8-AB4020174002}"/>
              </a:ext>
            </a:extLst>
          </p:cNvPr>
          <p:cNvSpPr/>
          <p:nvPr/>
        </p:nvSpPr>
        <p:spPr>
          <a:xfrm rot="5400000" flipV="1">
            <a:off x="4214701" y="381685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33F0DC82-36AC-4D15-8B39-0DFAC77DBEC4}"/>
              </a:ext>
            </a:extLst>
          </p:cNvPr>
          <p:cNvSpPr/>
          <p:nvPr/>
        </p:nvSpPr>
        <p:spPr>
          <a:xfrm rot="5400000" flipV="1">
            <a:off x="3897482" y="385706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6EDFA31A-90A1-453D-A6EF-F02A15F02FB9}"/>
              </a:ext>
            </a:extLst>
          </p:cNvPr>
          <p:cNvSpPr/>
          <p:nvPr/>
        </p:nvSpPr>
        <p:spPr>
          <a:xfrm rot="5400000" flipV="1">
            <a:off x="4021947" y="388871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CA82E3B3-7311-436F-94CA-31405A61859D}"/>
              </a:ext>
            </a:extLst>
          </p:cNvPr>
          <p:cNvSpPr/>
          <p:nvPr/>
        </p:nvSpPr>
        <p:spPr>
          <a:xfrm rot="5400000" flipV="1">
            <a:off x="3616389" y="373318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A859F8ED-A7F1-45A4-AB75-1CBFAE0B4EE6}"/>
              </a:ext>
            </a:extLst>
          </p:cNvPr>
          <p:cNvSpPr/>
          <p:nvPr/>
        </p:nvSpPr>
        <p:spPr>
          <a:xfrm rot="5400000" flipV="1">
            <a:off x="3741330"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4A8E101E-D4E0-404A-8C0E-C8F6502840CE}"/>
              </a:ext>
            </a:extLst>
          </p:cNvPr>
          <p:cNvSpPr/>
          <p:nvPr/>
        </p:nvSpPr>
        <p:spPr>
          <a:xfrm rot="5400000" flipV="1">
            <a:off x="3470101" y="379023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564F1534-EA9E-4B1F-BA63-891BFC53FD89}"/>
              </a:ext>
            </a:extLst>
          </p:cNvPr>
          <p:cNvSpPr/>
          <p:nvPr/>
        </p:nvSpPr>
        <p:spPr>
          <a:xfrm rot="6187649" flipV="1">
            <a:off x="3536721" y="377833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E5B675BF-1B9C-4CE7-9F5E-4E45038D9FE1}"/>
              </a:ext>
            </a:extLst>
          </p:cNvPr>
          <p:cNvSpPr/>
          <p:nvPr/>
        </p:nvSpPr>
        <p:spPr>
          <a:xfrm rot="5400000" flipV="1">
            <a:off x="3363615" y="38451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D9BE9EBB-1683-4063-A9E5-DA4437901CE7}"/>
              </a:ext>
            </a:extLst>
          </p:cNvPr>
          <p:cNvSpPr/>
          <p:nvPr/>
        </p:nvSpPr>
        <p:spPr>
          <a:xfrm rot="5769731" flipV="1">
            <a:off x="3322737" y="38481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988453FC-D922-42B1-B0EC-558658A02B79}"/>
              </a:ext>
            </a:extLst>
          </p:cNvPr>
          <p:cNvSpPr/>
          <p:nvPr/>
        </p:nvSpPr>
        <p:spPr>
          <a:xfrm rot="6336034" flipV="1">
            <a:off x="4461618" y="384423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963C0AEE-4EBF-4C4D-A915-97C6A8A06623}"/>
              </a:ext>
            </a:extLst>
          </p:cNvPr>
          <p:cNvSpPr/>
          <p:nvPr/>
        </p:nvSpPr>
        <p:spPr>
          <a:xfrm rot="4269486" flipV="1">
            <a:off x="4440117" y="380528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67004F44-BBB4-446A-91E7-9F3EA83972D0}"/>
              </a:ext>
            </a:extLst>
          </p:cNvPr>
          <p:cNvSpPr/>
          <p:nvPr/>
        </p:nvSpPr>
        <p:spPr>
          <a:xfrm rot="4269486" flipV="1">
            <a:off x="3837501" y="382404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07D2ED86-DBA0-49C6-8633-AA04D2D86E20}"/>
              </a:ext>
            </a:extLst>
          </p:cNvPr>
          <p:cNvSpPr/>
          <p:nvPr/>
        </p:nvSpPr>
        <p:spPr>
          <a:xfrm rot="4269486" flipV="1">
            <a:off x="3536413" y="37529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91C048A2-B5E9-47A2-85E8-3C3EC599B80D}"/>
              </a:ext>
            </a:extLst>
          </p:cNvPr>
          <p:cNvSpPr/>
          <p:nvPr/>
        </p:nvSpPr>
        <p:spPr>
          <a:xfrm rot="4269486" flipV="1">
            <a:off x="4109993" y="375298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9820B5E-4E54-4647-AD87-7D53BB678A41}"/>
              </a:ext>
            </a:extLst>
          </p:cNvPr>
          <p:cNvSpPr/>
          <p:nvPr/>
        </p:nvSpPr>
        <p:spPr>
          <a:xfrm rot="6336034" flipV="1">
            <a:off x="3962745" y="380510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3734536B-5F38-405E-9120-ECF3E53BEAB6}"/>
              </a:ext>
            </a:extLst>
          </p:cNvPr>
          <p:cNvSpPr/>
          <p:nvPr/>
        </p:nvSpPr>
        <p:spPr>
          <a:xfrm rot="5400000" flipV="1">
            <a:off x="4094767" y="37800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8B99C451-E098-4AE0-837C-F464E30875EF}"/>
              </a:ext>
            </a:extLst>
          </p:cNvPr>
          <p:cNvSpPr/>
          <p:nvPr/>
        </p:nvSpPr>
        <p:spPr>
          <a:xfrm rot="5400000" flipV="1">
            <a:off x="4316224" y="385096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8730FB0E-95B6-4A29-BC0E-5D7B90CE864C}"/>
              </a:ext>
            </a:extLst>
          </p:cNvPr>
          <p:cNvSpPr/>
          <p:nvPr/>
        </p:nvSpPr>
        <p:spPr>
          <a:xfrm rot="5400000" flipV="1">
            <a:off x="4383143" y="387477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662EF4B3-FFA8-478C-B97F-838166B385FC}"/>
              </a:ext>
            </a:extLst>
          </p:cNvPr>
          <p:cNvSpPr/>
          <p:nvPr/>
        </p:nvSpPr>
        <p:spPr>
          <a:xfrm rot="6336034" flipV="1">
            <a:off x="4117346" y="387815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E3FCDC4F-5921-4D8F-BD0E-615066947147}"/>
              </a:ext>
            </a:extLst>
          </p:cNvPr>
          <p:cNvSpPr/>
          <p:nvPr/>
        </p:nvSpPr>
        <p:spPr>
          <a:xfrm rot="6336034" flipV="1">
            <a:off x="4573012" y="38207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557C4C3-E160-4302-BBEB-3438F01DB6CE}"/>
              </a:ext>
            </a:extLst>
          </p:cNvPr>
          <p:cNvSpPr/>
          <p:nvPr/>
        </p:nvSpPr>
        <p:spPr>
          <a:xfrm rot="5400000" flipV="1">
            <a:off x="4523201" y="376019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85F3EB9E-3186-4AA7-B04B-E018F4B017E1}"/>
              </a:ext>
            </a:extLst>
          </p:cNvPr>
          <p:cNvSpPr/>
          <p:nvPr/>
        </p:nvSpPr>
        <p:spPr>
          <a:xfrm rot="5400000" flipV="1">
            <a:off x="4625407" y="38811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C5A2E940-737B-4163-BFF8-664805CE8C86}"/>
              </a:ext>
            </a:extLst>
          </p:cNvPr>
          <p:cNvSpPr/>
          <p:nvPr/>
        </p:nvSpPr>
        <p:spPr>
          <a:xfrm rot="4837432" flipV="1">
            <a:off x="5156900" y="377840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85C881A3-8589-4B64-8E4C-72FEC1FD9994}"/>
              </a:ext>
            </a:extLst>
          </p:cNvPr>
          <p:cNvSpPr/>
          <p:nvPr/>
        </p:nvSpPr>
        <p:spPr>
          <a:xfrm rot="4837432" flipV="1">
            <a:off x="4965016" y="377602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F0024A27-A378-4EED-9E32-34E4C1E20E02}"/>
              </a:ext>
            </a:extLst>
          </p:cNvPr>
          <p:cNvSpPr/>
          <p:nvPr/>
        </p:nvSpPr>
        <p:spPr>
          <a:xfrm rot="5400000" flipV="1">
            <a:off x="4905678" y="387717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DDF03945-A816-47F9-8B63-3D29A9364D2E}"/>
              </a:ext>
            </a:extLst>
          </p:cNvPr>
          <p:cNvSpPr/>
          <p:nvPr/>
        </p:nvSpPr>
        <p:spPr>
          <a:xfrm rot="5400000" flipV="1">
            <a:off x="5021946" y="377463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B91290EB-6C01-44E3-A779-E636D83B0D3A}"/>
              </a:ext>
            </a:extLst>
          </p:cNvPr>
          <p:cNvSpPr/>
          <p:nvPr/>
        </p:nvSpPr>
        <p:spPr>
          <a:xfrm>
            <a:off x="5349624" y="3928619"/>
            <a:ext cx="2610401" cy="17161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87F93C7-119A-48BB-BDDB-F83550B99390}"/>
              </a:ext>
            </a:extLst>
          </p:cNvPr>
          <p:cNvSpPr/>
          <p:nvPr/>
        </p:nvSpPr>
        <p:spPr>
          <a:xfrm rot="4269486" flipV="1">
            <a:off x="5347348" y="386689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4E24780B-909B-488C-9D8C-8FF0E57DC990}"/>
              </a:ext>
            </a:extLst>
          </p:cNvPr>
          <p:cNvSpPr/>
          <p:nvPr/>
        </p:nvSpPr>
        <p:spPr>
          <a:xfrm rot="4269486" flipV="1">
            <a:off x="5910477" y="387675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1B8824D7-40A5-4CA3-98C4-4D02311FC8D5}"/>
              </a:ext>
            </a:extLst>
          </p:cNvPr>
          <p:cNvSpPr/>
          <p:nvPr/>
        </p:nvSpPr>
        <p:spPr>
          <a:xfrm rot="4269486" flipV="1">
            <a:off x="6682024" y="383607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810F3FF9-0DC9-4FA4-AB0F-3F19989230BB}"/>
              </a:ext>
            </a:extLst>
          </p:cNvPr>
          <p:cNvSpPr/>
          <p:nvPr/>
        </p:nvSpPr>
        <p:spPr>
          <a:xfrm rot="5400000" flipV="1">
            <a:off x="6594163"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6F318928-E784-4DB2-B8F0-46750CF0772B}"/>
              </a:ext>
            </a:extLst>
          </p:cNvPr>
          <p:cNvSpPr/>
          <p:nvPr/>
        </p:nvSpPr>
        <p:spPr>
          <a:xfrm rot="5400000" flipV="1">
            <a:off x="6646044" y="374654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B4F9DF4D-92C0-4BEE-B19F-7B81BB95FD2B}"/>
              </a:ext>
            </a:extLst>
          </p:cNvPr>
          <p:cNvSpPr/>
          <p:nvPr/>
        </p:nvSpPr>
        <p:spPr>
          <a:xfrm rot="5400000" flipV="1">
            <a:off x="6744151" y="38329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BEE62F8A-14B9-48BF-87C4-A39528F719F0}"/>
              </a:ext>
            </a:extLst>
          </p:cNvPr>
          <p:cNvSpPr/>
          <p:nvPr/>
        </p:nvSpPr>
        <p:spPr>
          <a:xfrm rot="6336034" flipV="1">
            <a:off x="6792745" y="374654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3F04C809-AF7C-4C3A-994D-905D823C02AE}"/>
              </a:ext>
            </a:extLst>
          </p:cNvPr>
          <p:cNvSpPr/>
          <p:nvPr/>
        </p:nvSpPr>
        <p:spPr>
          <a:xfrm rot="6336034" flipV="1">
            <a:off x="6985588" y="378199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C3EC0EE9-821E-4A8E-B997-35E8CA00684B}"/>
              </a:ext>
            </a:extLst>
          </p:cNvPr>
          <p:cNvSpPr/>
          <p:nvPr/>
        </p:nvSpPr>
        <p:spPr>
          <a:xfrm rot="6336034" flipV="1">
            <a:off x="6174753"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D0CD755-DA9E-417D-951C-6E838714B833}"/>
              </a:ext>
            </a:extLst>
          </p:cNvPr>
          <p:cNvSpPr/>
          <p:nvPr/>
        </p:nvSpPr>
        <p:spPr>
          <a:xfrm rot="6336034" flipV="1">
            <a:off x="5595552" y="37755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8634392B-7592-4291-B873-98D9CCAD3A05}"/>
              </a:ext>
            </a:extLst>
          </p:cNvPr>
          <p:cNvSpPr/>
          <p:nvPr/>
        </p:nvSpPr>
        <p:spPr>
          <a:xfrm rot="6336034" flipV="1">
            <a:off x="5723163"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26B72F62-5CD0-4390-BAD1-2AE274E72F77}"/>
              </a:ext>
            </a:extLst>
          </p:cNvPr>
          <p:cNvSpPr/>
          <p:nvPr/>
        </p:nvSpPr>
        <p:spPr>
          <a:xfrm rot="5400000" flipV="1">
            <a:off x="6115251" y="381685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3CD9E832-2D15-4FBE-951F-AB7BC90AEA73}"/>
              </a:ext>
            </a:extLst>
          </p:cNvPr>
          <p:cNvSpPr/>
          <p:nvPr/>
        </p:nvSpPr>
        <p:spPr>
          <a:xfrm rot="5400000" flipV="1">
            <a:off x="5798032" y="385706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10128589-B311-48D9-987B-EFF92F52D7F6}"/>
              </a:ext>
            </a:extLst>
          </p:cNvPr>
          <p:cNvSpPr/>
          <p:nvPr/>
        </p:nvSpPr>
        <p:spPr>
          <a:xfrm rot="5400000" flipV="1">
            <a:off x="5922497" y="388871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D83E0EB6-AD87-4238-AC9F-1A61A76607CA}"/>
              </a:ext>
            </a:extLst>
          </p:cNvPr>
          <p:cNvSpPr/>
          <p:nvPr/>
        </p:nvSpPr>
        <p:spPr>
          <a:xfrm rot="5400000" flipV="1">
            <a:off x="5641880"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7E54750C-1DCF-4A55-8309-78B580B65EBE}"/>
              </a:ext>
            </a:extLst>
          </p:cNvPr>
          <p:cNvSpPr/>
          <p:nvPr/>
        </p:nvSpPr>
        <p:spPr>
          <a:xfrm rot="5400000" flipV="1">
            <a:off x="5370651" y="379023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4179B300-6D21-4CB8-83C7-3573657A05ED}"/>
              </a:ext>
            </a:extLst>
          </p:cNvPr>
          <p:cNvSpPr/>
          <p:nvPr/>
        </p:nvSpPr>
        <p:spPr>
          <a:xfrm rot="6187649" flipV="1">
            <a:off x="5437271" y="377833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19B74EA-BF7D-48AF-B79B-8413DCB6D22E}"/>
              </a:ext>
            </a:extLst>
          </p:cNvPr>
          <p:cNvSpPr/>
          <p:nvPr/>
        </p:nvSpPr>
        <p:spPr>
          <a:xfrm rot="5400000" flipV="1">
            <a:off x="5264165" y="38451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2EB0CC11-E4EC-468F-BB4A-09EC9772C12F}"/>
              </a:ext>
            </a:extLst>
          </p:cNvPr>
          <p:cNvSpPr/>
          <p:nvPr/>
        </p:nvSpPr>
        <p:spPr>
          <a:xfrm rot="5769731" flipV="1">
            <a:off x="5223287" y="38481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66DC52C4-D012-428E-B07D-9CD5B726067D}"/>
              </a:ext>
            </a:extLst>
          </p:cNvPr>
          <p:cNvSpPr/>
          <p:nvPr/>
        </p:nvSpPr>
        <p:spPr>
          <a:xfrm rot="6336034" flipV="1">
            <a:off x="6362168" y="384423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9D0B971-325C-4888-BDAE-EE5B596D3098}"/>
              </a:ext>
            </a:extLst>
          </p:cNvPr>
          <p:cNvSpPr/>
          <p:nvPr/>
        </p:nvSpPr>
        <p:spPr>
          <a:xfrm rot="4269486" flipV="1">
            <a:off x="6340667" y="380528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FA49D15-924B-4514-887E-2845CC93E505}"/>
              </a:ext>
            </a:extLst>
          </p:cNvPr>
          <p:cNvSpPr/>
          <p:nvPr/>
        </p:nvSpPr>
        <p:spPr>
          <a:xfrm rot="4269486" flipV="1">
            <a:off x="5738051" y="382404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BFFA16-CBD0-49DC-BCA7-2842C62A2649}"/>
              </a:ext>
            </a:extLst>
          </p:cNvPr>
          <p:cNvSpPr/>
          <p:nvPr/>
        </p:nvSpPr>
        <p:spPr>
          <a:xfrm rot="4269486" flipV="1">
            <a:off x="5436963" y="37529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892B101D-A28F-4F1B-BCD8-C5C98DB6A73A}"/>
              </a:ext>
            </a:extLst>
          </p:cNvPr>
          <p:cNvSpPr/>
          <p:nvPr/>
        </p:nvSpPr>
        <p:spPr>
          <a:xfrm rot="4269486" flipV="1">
            <a:off x="6010543" y="375298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E8C412CE-0621-4CD9-8104-CE1B5D64EC01}"/>
              </a:ext>
            </a:extLst>
          </p:cNvPr>
          <p:cNvSpPr/>
          <p:nvPr/>
        </p:nvSpPr>
        <p:spPr>
          <a:xfrm rot="6336034" flipV="1">
            <a:off x="5863295" y="380510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Rectangle 172">
            <a:extLst>
              <a:ext uri="{FF2B5EF4-FFF2-40B4-BE49-F238E27FC236}">
                <a16:creationId xmlns:a16="http://schemas.microsoft.com/office/drawing/2014/main" id="{875781F6-6CB3-43C8-A375-A6AFFFC8104D}"/>
              </a:ext>
            </a:extLst>
          </p:cNvPr>
          <p:cNvSpPr/>
          <p:nvPr/>
        </p:nvSpPr>
        <p:spPr>
          <a:xfrm rot="5400000" flipV="1">
            <a:off x="5995317" y="37800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3D7099BE-ABA2-48AD-895F-3D098C93E7FC}"/>
              </a:ext>
            </a:extLst>
          </p:cNvPr>
          <p:cNvSpPr/>
          <p:nvPr/>
        </p:nvSpPr>
        <p:spPr>
          <a:xfrm rot="5400000" flipV="1">
            <a:off x="6216774" y="385096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66420EED-FA33-4CD6-8F49-549921DCA568}"/>
              </a:ext>
            </a:extLst>
          </p:cNvPr>
          <p:cNvSpPr/>
          <p:nvPr/>
        </p:nvSpPr>
        <p:spPr>
          <a:xfrm rot="5400000" flipV="1">
            <a:off x="6283693" y="387477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90C97BEC-C6EE-4B3C-BC23-3F273126CE78}"/>
              </a:ext>
            </a:extLst>
          </p:cNvPr>
          <p:cNvSpPr/>
          <p:nvPr/>
        </p:nvSpPr>
        <p:spPr>
          <a:xfrm rot="6336034" flipV="1">
            <a:off x="6017896" y="387815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15A10375-42AA-41BE-A083-E38F54B8E39E}"/>
              </a:ext>
            </a:extLst>
          </p:cNvPr>
          <p:cNvSpPr/>
          <p:nvPr/>
        </p:nvSpPr>
        <p:spPr>
          <a:xfrm rot="6336034" flipV="1">
            <a:off x="6473562" y="38207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45D55BC-F1E9-4D89-810E-837CAF7E5F64}"/>
              </a:ext>
            </a:extLst>
          </p:cNvPr>
          <p:cNvSpPr/>
          <p:nvPr/>
        </p:nvSpPr>
        <p:spPr>
          <a:xfrm rot="5400000" flipV="1">
            <a:off x="6423751" y="376019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0BC85AAE-ACFE-4E33-B777-3CB1FFC1A190}"/>
              </a:ext>
            </a:extLst>
          </p:cNvPr>
          <p:cNvSpPr/>
          <p:nvPr/>
        </p:nvSpPr>
        <p:spPr>
          <a:xfrm rot="5400000" flipV="1">
            <a:off x="6525957" y="38811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6B750B98-1881-4987-90B7-B6571B50B623}"/>
              </a:ext>
            </a:extLst>
          </p:cNvPr>
          <p:cNvSpPr/>
          <p:nvPr/>
        </p:nvSpPr>
        <p:spPr>
          <a:xfrm rot="4837432" flipV="1">
            <a:off x="7057450" y="377840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9CEECABF-A123-44EB-8E25-2D82FE2E4D11}"/>
              </a:ext>
            </a:extLst>
          </p:cNvPr>
          <p:cNvSpPr/>
          <p:nvPr/>
        </p:nvSpPr>
        <p:spPr>
          <a:xfrm rot="4837432" flipV="1">
            <a:off x="6865566" y="377602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1EB4C8A9-44D0-49E7-ADB3-796F168EC320}"/>
              </a:ext>
            </a:extLst>
          </p:cNvPr>
          <p:cNvSpPr/>
          <p:nvPr/>
        </p:nvSpPr>
        <p:spPr>
          <a:xfrm rot="5400000" flipV="1">
            <a:off x="6806228" y="387717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Rectangle 182">
            <a:extLst>
              <a:ext uri="{FF2B5EF4-FFF2-40B4-BE49-F238E27FC236}">
                <a16:creationId xmlns:a16="http://schemas.microsoft.com/office/drawing/2014/main" id="{6CA59F12-3A4D-4BB6-BCF5-8CA223F9B8C3}"/>
              </a:ext>
            </a:extLst>
          </p:cNvPr>
          <p:cNvSpPr/>
          <p:nvPr/>
        </p:nvSpPr>
        <p:spPr>
          <a:xfrm rot="5400000" flipV="1">
            <a:off x="6922496" y="377463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C75DB7C0-16F2-4436-AFE9-A1482E9D4506}"/>
              </a:ext>
            </a:extLst>
          </p:cNvPr>
          <p:cNvSpPr/>
          <p:nvPr/>
        </p:nvSpPr>
        <p:spPr>
          <a:xfrm rot="5400000" flipV="1">
            <a:off x="7297512" y="373669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D6F3232C-0599-47DD-B097-A03E7E781621}"/>
              </a:ext>
            </a:extLst>
          </p:cNvPr>
          <p:cNvSpPr/>
          <p:nvPr/>
        </p:nvSpPr>
        <p:spPr>
          <a:xfrm rot="6336034" flipV="1">
            <a:off x="7444213" y="373669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F597CBCC-9458-48C7-9598-7CB02D883083}"/>
              </a:ext>
            </a:extLst>
          </p:cNvPr>
          <p:cNvSpPr/>
          <p:nvPr/>
        </p:nvSpPr>
        <p:spPr>
          <a:xfrm rot="6336034" flipV="1">
            <a:off x="7637056" y="377214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1A91053-5303-4127-AC6E-10CA8380BFFF}"/>
              </a:ext>
            </a:extLst>
          </p:cNvPr>
          <p:cNvSpPr/>
          <p:nvPr/>
        </p:nvSpPr>
        <p:spPr>
          <a:xfrm rot="6336034" flipV="1">
            <a:off x="7125030" y="381087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6AA468F1-44FD-4897-87C4-7B41F6175706}"/>
              </a:ext>
            </a:extLst>
          </p:cNvPr>
          <p:cNvSpPr/>
          <p:nvPr/>
        </p:nvSpPr>
        <p:spPr>
          <a:xfrm rot="5400000" flipV="1">
            <a:off x="7075219" y="375034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40B405E1-2833-499C-A62E-C44E91BDE0A8}"/>
              </a:ext>
            </a:extLst>
          </p:cNvPr>
          <p:cNvSpPr/>
          <p:nvPr/>
        </p:nvSpPr>
        <p:spPr>
          <a:xfrm rot="4837432" flipV="1">
            <a:off x="7708918" y="376855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682AD41D-EFF3-45DD-8039-66E658F2A8F1}"/>
              </a:ext>
            </a:extLst>
          </p:cNvPr>
          <p:cNvSpPr/>
          <p:nvPr/>
        </p:nvSpPr>
        <p:spPr>
          <a:xfrm rot="4837432" flipV="1">
            <a:off x="7517034" y="376617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EA77380E-C3ED-4EF7-996F-D13A1E39FD02}"/>
              </a:ext>
            </a:extLst>
          </p:cNvPr>
          <p:cNvSpPr/>
          <p:nvPr/>
        </p:nvSpPr>
        <p:spPr>
          <a:xfrm rot="5400000" flipV="1">
            <a:off x="7573964" y="376478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Rectangle 191">
            <a:extLst>
              <a:ext uri="{FF2B5EF4-FFF2-40B4-BE49-F238E27FC236}">
                <a16:creationId xmlns:a16="http://schemas.microsoft.com/office/drawing/2014/main" id="{8D83818C-12D6-48E2-9490-127B818E842F}"/>
              </a:ext>
            </a:extLst>
          </p:cNvPr>
          <p:cNvSpPr/>
          <p:nvPr/>
        </p:nvSpPr>
        <p:spPr>
          <a:xfrm rot="5400000" flipV="1">
            <a:off x="7215155" y="371989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9D147DCF-C6D1-4F57-A3C4-1ABD6DF58FCD}"/>
              </a:ext>
            </a:extLst>
          </p:cNvPr>
          <p:cNvSpPr/>
          <p:nvPr/>
        </p:nvSpPr>
        <p:spPr>
          <a:xfrm rot="5400000" flipV="1">
            <a:off x="6992862" y="373354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Rectangle 193">
            <a:extLst>
              <a:ext uri="{FF2B5EF4-FFF2-40B4-BE49-F238E27FC236}">
                <a16:creationId xmlns:a16="http://schemas.microsoft.com/office/drawing/2014/main" id="{7CC74016-2AB7-4942-9E36-581CFA9D3E6A}"/>
              </a:ext>
            </a:extLst>
          </p:cNvPr>
          <p:cNvSpPr/>
          <p:nvPr/>
        </p:nvSpPr>
        <p:spPr>
          <a:xfrm rot="6336034" flipV="1">
            <a:off x="7192465" y="375506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9B3CB0B7-B7C5-4F05-B41D-B85CEEB58974}"/>
              </a:ext>
            </a:extLst>
          </p:cNvPr>
          <p:cNvSpPr/>
          <p:nvPr/>
        </p:nvSpPr>
        <p:spPr>
          <a:xfrm rot="6336034" flipV="1">
            <a:off x="7385308" y="379051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id="{9A8FCB8A-9CC0-43CB-9EC1-59FEF25F3206}"/>
              </a:ext>
            </a:extLst>
          </p:cNvPr>
          <p:cNvSpPr/>
          <p:nvPr/>
        </p:nvSpPr>
        <p:spPr>
          <a:xfrm rot="4837432" flipV="1">
            <a:off x="7457170" y="378693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062B35CC-12DB-49C5-876C-36309AAFDD53}"/>
              </a:ext>
            </a:extLst>
          </p:cNvPr>
          <p:cNvSpPr/>
          <p:nvPr/>
        </p:nvSpPr>
        <p:spPr>
          <a:xfrm rot="4837432" flipV="1">
            <a:off x="7265286" y="37845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Rectangle 197">
            <a:extLst>
              <a:ext uri="{FF2B5EF4-FFF2-40B4-BE49-F238E27FC236}">
                <a16:creationId xmlns:a16="http://schemas.microsoft.com/office/drawing/2014/main" id="{1D9299F8-E2BC-4E76-BD7D-FB777E0247F7}"/>
              </a:ext>
            </a:extLst>
          </p:cNvPr>
          <p:cNvSpPr/>
          <p:nvPr/>
        </p:nvSpPr>
        <p:spPr>
          <a:xfrm rot="5400000" flipV="1">
            <a:off x="7322216" y="378316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DA8EF23A-2506-4F8A-9570-CBE929CD466F}"/>
              </a:ext>
            </a:extLst>
          </p:cNvPr>
          <p:cNvSpPr/>
          <p:nvPr/>
        </p:nvSpPr>
        <p:spPr>
          <a:xfrm rot="6336034" flipV="1">
            <a:off x="5387219" y="37955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Rectangle 199">
            <a:extLst>
              <a:ext uri="{FF2B5EF4-FFF2-40B4-BE49-F238E27FC236}">
                <a16:creationId xmlns:a16="http://schemas.microsoft.com/office/drawing/2014/main" id="{8866DDE0-4435-4A1D-BB46-F1F068B823E2}"/>
              </a:ext>
            </a:extLst>
          </p:cNvPr>
          <p:cNvSpPr/>
          <p:nvPr/>
        </p:nvSpPr>
        <p:spPr>
          <a:xfrm rot="6336034" flipV="1">
            <a:off x="5580062" y="383099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B2A43357-E728-425E-971B-EE4B79DFD846}"/>
              </a:ext>
            </a:extLst>
          </p:cNvPr>
          <p:cNvSpPr/>
          <p:nvPr/>
        </p:nvSpPr>
        <p:spPr>
          <a:xfrm rot="4837432" flipV="1">
            <a:off x="5651924" y="382741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39E1BB9C-C5E0-4E7B-96CE-3F1107D4EE3E}"/>
              </a:ext>
            </a:extLst>
          </p:cNvPr>
          <p:cNvSpPr/>
          <p:nvPr/>
        </p:nvSpPr>
        <p:spPr>
          <a:xfrm rot="4837432" flipV="1">
            <a:off x="5460040" y="382503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Rectangle 202">
            <a:extLst>
              <a:ext uri="{FF2B5EF4-FFF2-40B4-BE49-F238E27FC236}">
                <a16:creationId xmlns:a16="http://schemas.microsoft.com/office/drawing/2014/main" id="{54F2766B-99FB-4788-90F5-F8AF2ECFFEB9}"/>
              </a:ext>
            </a:extLst>
          </p:cNvPr>
          <p:cNvSpPr/>
          <p:nvPr/>
        </p:nvSpPr>
        <p:spPr>
          <a:xfrm rot="5400000" flipV="1">
            <a:off x="5516970" y="382364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Rectangle 203">
            <a:extLst>
              <a:ext uri="{FF2B5EF4-FFF2-40B4-BE49-F238E27FC236}">
                <a16:creationId xmlns:a16="http://schemas.microsoft.com/office/drawing/2014/main" id="{A54FB15B-EFEC-41D0-B910-DB28F6A22025}"/>
              </a:ext>
            </a:extLst>
          </p:cNvPr>
          <p:cNvSpPr/>
          <p:nvPr/>
        </p:nvSpPr>
        <p:spPr>
          <a:xfrm rot="6336034" flipV="1">
            <a:off x="3245815" y="37871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Rectangle 204">
            <a:extLst>
              <a:ext uri="{FF2B5EF4-FFF2-40B4-BE49-F238E27FC236}">
                <a16:creationId xmlns:a16="http://schemas.microsoft.com/office/drawing/2014/main" id="{85BCA045-B12C-4232-BB20-8F6E46F22379}"/>
              </a:ext>
            </a:extLst>
          </p:cNvPr>
          <p:cNvSpPr/>
          <p:nvPr/>
        </p:nvSpPr>
        <p:spPr>
          <a:xfrm rot="6336034" flipV="1">
            <a:off x="3438658" y="382259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Rectangle 205">
            <a:extLst>
              <a:ext uri="{FF2B5EF4-FFF2-40B4-BE49-F238E27FC236}">
                <a16:creationId xmlns:a16="http://schemas.microsoft.com/office/drawing/2014/main" id="{6956695E-D78A-423B-B15F-152FDBF601A5}"/>
              </a:ext>
            </a:extLst>
          </p:cNvPr>
          <p:cNvSpPr/>
          <p:nvPr/>
        </p:nvSpPr>
        <p:spPr>
          <a:xfrm rot="4837432" flipV="1">
            <a:off x="3510520" y="381901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Rectangle 206">
            <a:extLst>
              <a:ext uri="{FF2B5EF4-FFF2-40B4-BE49-F238E27FC236}">
                <a16:creationId xmlns:a16="http://schemas.microsoft.com/office/drawing/2014/main" id="{DF823162-48D5-44C9-A28F-F1CB4E264475}"/>
              </a:ext>
            </a:extLst>
          </p:cNvPr>
          <p:cNvSpPr/>
          <p:nvPr/>
        </p:nvSpPr>
        <p:spPr>
          <a:xfrm rot="4837432" flipV="1">
            <a:off x="3318636" y="381663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Rectangle 207">
            <a:extLst>
              <a:ext uri="{FF2B5EF4-FFF2-40B4-BE49-F238E27FC236}">
                <a16:creationId xmlns:a16="http://schemas.microsoft.com/office/drawing/2014/main" id="{128C0579-DDD6-44DE-B886-C78A4E30F4F3}"/>
              </a:ext>
            </a:extLst>
          </p:cNvPr>
          <p:cNvSpPr/>
          <p:nvPr/>
        </p:nvSpPr>
        <p:spPr>
          <a:xfrm rot="5400000" flipV="1">
            <a:off x="3375566" y="381524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9" name="Oval 208">
            <a:extLst>
              <a:ext uri="{FF2B5EF4-FFF2-40B4-BE49-F238E27FC236}">
                <a16:creationId xmlns:a16="http://schemas.microsoft.com/office/drawing/2014/main" id="{AA732B8F-DC65-4854-ADC6-0E5501FFCC83}"/>
              </a:ext>
            </a:extLst>
          </p:cNvPr>
          <p:cNvSpPr/>
          <p:nvPr/>
        </p:nvSpPr>
        <p:spPr>
          <a:xfrm>
            <a:off x="4385019" y="2574946"/>
            <a:ext cx="45719" cy="82693"/>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Oval 209">
            <a:extLst>
              <a:ext uri="{FF2B5EF4-FFF2-40B4-BE49-F238E27FC236}">
                <a16:creationId xmlns:a16="http://schemas.microsoft.com/office/drawing/2014/main" id="{23C20F9F-FAC1-466C-AE01-E264806D0DA5}"/>
              </a:ext>
            </a:extLst>
          </p:cNvPr>
          <p:cNvSpPr/>
          <p:nvPr/>
        </p:nvSpPr>
        <p:spPr>
          <a:xfrm rot="19761275">
            <a:off x="4993750" y="3009075"/>
            <a:ext cx="45719" cy="82693"/>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Rectangle 229">
            <a:extLst>
              <a:ext uri="{FF2B5EF4-FFF2-40B4-BE49-F238E27FC236}">
                <a16:creationId xmlns:a16="http://schemas.microsoft.com/office/drawing/2014/main" id="{38401AA6-41FE-4ED5-AAA2-57431062D254}"/>
              </a:ext>
            </a:extLst>
          </p:cNvPr>
          <p:cNvSpPr/>
          <p:nvPr/>
        </p:nvSpPr>
        <p:spPr>
          <a:xfrm>
            <a:off x="7757222" y="3929788"/>
            <a:ext cx="1952309" cy="17161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1DBFBF8B-EBED-4C86-9DFB-30FD44E0F2FC}"/>
              </a:ext>
            </a:extLst>
          </p:cNvPr>
          <p:cNvSpPr/>
          <p:nvPr/>
        </p:nvSpPr>
        <p:spPr>
          <a:xfrm rot="4269486" flipV="1">
            <a:off x="7754946" y="386806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a:extLst>
              <a:ext uri="{FF2B5EF4-FFF2-40B4-BE49-F238E27FC236}">
                <a16:creationId xmlns:a16="http://schemas.microsoft.com/office/drawing/2014/main" id="{24AD0922-A52E-43DC-A418-9442D03C136D}"/>
              </a:ext>
            </a:extLst>
          </p:cNvPr>
          <p:cNvSpPr/>
          <p:nvPr/>
        </p:nvSpPr>
        <p:spPr>
          <a:xfrm rot="4269486" flipV="1">
            <a:off x="8318075" y="387792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59AFABDC-1D49-42E9-B3F1-7A1E3233F9D1}"/>
              </a:ext>
            </a:extLst>
          </p:cNvPr>
          <p:cNvSpPr/>
          <p:nvPr/>
        </p:nvSpPr>
        <p:spPr>
          <a:xfrm rot="4269486" flipV="1">
            <a:off x="9089622" y="383724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B65C2468-1C53-4D8F-8D41-3FAD22DADC62}"/>
              </a:ext>
            </a:extLst>
          </p:cNvPr>
          <p:cNvSpPr/>
          <p:nvPr/>
        </p:nvSpPr>
        <p:spPr>
          <a:xfrm rot="5400000" flipV="1">
            <a:off x="9001761" y="385058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F2D6DBF2-0927-4113-B35D-58765D59073A}"/>
              </a:ext>
            </a:extLst>
          </p:cNvPr>
          <p:cNvSpPr/>
          <p:nvPr/>
        </p:nvSpPr>
        <p:spPr>
          <a:xfrm rot="5400000" flipV="1">
            <a:off x="9053642" y="37477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6EC133C5-FE81-44CF-BC24-5E50048052F3}"/>
              </a:ext>
            </a:extLst>
          </p:cNvPr>
          <p:cNvSpPr/>
          <p:nvPr/>
        </p:nvSpPr>
        <p:spPr>
          <a:xfrm rot="5400000" flipV="1">
            <a:off x="9151749" y="383411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8EA70439-DED1-41D9-8A1C-7C220EE8BD23}"/>
              </a:ext>
            </a:extLst>
          </p:cNvPr>
          <p:cNvSpPr/>
          <p:nvPr/>
        </p:nvSpPr>
        <p:spPr>
          <a:xfrm rot="6336034" flipV="1">
            <a:off x="9200343" y="374771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B0256B9D-D65C-4FC8-961F-B0D8FF8E43B5}"/>
              </a:ext>
            </a:extLst>
          </p:cNvPr>
          <p:cNvSpPr/>
          <p:nvPr/>
        </p:nvSpPr>
        <p:spPr>
          <a:xfrm rot="6336034" flipV="1">
            <a:off x="9393186" y="378316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2740EFFD-1FEA-42CE-B70A-9B88CD02FC08}"/>
              </a:ext>
            </a:extLst>
          </p:cNvPr>
          <p:cNvSpPr/>
          <p:nvPr/>
        </p:nvSpPr>
        <p:spPr>
          <a:xfrm rot="6336034" flipV="1">
            <a:off x="8582351" y="380072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Rectangle 239">
            <a:extLst>
              <a:ext uri="{FF2B5EF4-FFF2-40B4-BE49-F238E27FC236}">
                <a16:creationId xmlns:a16="http://schemas.microsoft.com/office/drawing/2014/main" id="{1CCA36F6-A757-454A-BC09-FACF0C3E0DBC}"/>
              </a:ext>
            </a:extLst>
          </p:cNvPr>
          <p:cNvSpPr/>
          <p:nvPr/>
        </p:nvSpPr>
        <p:spPr>
          <a:xfrm rot="6336034" flipV="1">
            <a:off x="8003150" y="37767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FE377525-D102-4D62-91B3-0726696B8062}"/>
              </a:ext>
            </a:extLst>
          </p:cNvPr>
          <p:cNvSpPr/>
          <p:nvPr/>
        </p:nvSpPr>
        <p:spPr>
          <a:xfrm rot="6336034" flipV="1">
            <a:off x="8130761" y="380072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a:extLst>
              <a:ext uri="{FF2B5EF4-FFF2-40B4-BE49-F238E27FC236}">
                <a16:creationId xmlns:a16="http://schemas.microsoft.com/office/drawing/2014/main" id="{B68A9711-6967-4F0E-8162-70087045E47A}"/>
              </a:ext>
            </a:extLst>
          </p:cNvPr>
          <p:cNvSpPr/>
          <p:nvPr/>
        </p:nvSpPr>
        <p:spPr>
          <a:xfrm rot="5400000" flipV="1">
            <a:off x="8522849" y="38180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6475DEA7-7588-4F07-B949-1A50A58BBB57}"/>
              </a:ext>
            </a:extLst>
          </p:cNvPr>
          <p:cNvSpPr/>
          <p:nvPr/>
        </p:nvSpPr>
        <p:spPr>
          <a:xfrm rot="5400000" flipV="1">
            <a:off x="8205630" y="385823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EFEF7463-C523-42B7-9EFF-1484C4AF2699}"/>
              </a:ext>
            </a:extLst>
          </p:cNvPr>
          <p:cNvSpPr/>
          <p:nvPr/>
        </p:nvSpPr>
        <p:spPr>
          <a:xfrm rot="5400000" flipV="1">
            <a:off x="8330095" y="388988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EF39C2DB-6821-4A97-B95F-977BC7887541}"/>
              </a:ext>
            </a:extLst>
          </p:cNvPr>
          <p:cNvSpPr/>
          <p:nvPr/>
        </p:nvSpPr>
        <p:spPr>
          <a:xfrm rot="5400000" flipV="1">
            <a:off x="7924537" y="373435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Rectangle 245">
            <a:extLst>
              <a:ext uri="{FF2B5EF4-FFF2-40B4-BE49-F238E27FC236}">
                <a16:creationId xmlns:a16="http://schemas.microsoft.com/office/drawing/2014/main" id="{40BC972B-9A90-4A1A-9364-FFF3925EC8F3}"/>
              </a:ext>
            </a:extLst>
          </p:cNvPr>
          <p:cNvSpPr/>
          <p:nvPr/>
        </p:nvSpPr>
        <p:spPr>
          <a:xfrm rot="5400000" flipV="1">
            <a:off x="8049478" y="385058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DC2F339C-A481-4B84-B2E9-F08BB47E02EB}"/>
              </a:ext>
            </a:extLst>
          </p:cNvPr>
          <p:cNvSpPr/>
          <p:nvPr/>
        </p:nvSpPr>
        <p:spPr>
          <a:xfrm rot="5400000" flipV="1">
            <a:off x="7778249" y="379139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Rectangle 247">
            <a:extLst>
              <a:ext uri="{FF2B5EF4-FFF2-40B4-BE49-F238E27FC236}">
                <a16:creationId xmlns:a16="http://schemas.microsoft.com/office/drawing/2014/main" id="{EDD73D96-6705-4B4B-B869-1004FDB26678}"/>
              </a:ext>
            </a:extLst>
          </p:cNvPr>
          <p:cNvSpPr/>
          <p:nvPr/>
        </p:nvSpPr>
        <p:spPr>
          <a:xfrm rot="6187649" flipV="1">
            <a:off x="7844869" y="377950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D6D8A205-E297-477D-9A93-C1F4297F43F6}"/>
              </a:ext>
            </a:extLst>
          </p:cNvPr>
          <p:cNvSpPr/>
          <p:nvPr/>
        </p:nvSpPr>
        <p:spPr>
          <a:xfrm rot="5400000" flipV="1">
            <a:off x="7671763" y="384631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Rectangle 249">
            <a:extLst>
              <a:ext uri="{FF2B5EF4-FFF2-40B4-BE49-F238E27FC236}">
                <a16:creationId xmlns:a16="http://schemas.microsoft.com/office/drawing/2014/main" id="{E9AA7834-FF35-4609-8D3E-518DEAFFB206}"/>
              </a:ext>
            </a:extLst>
          </p:cNvPr>
          <p:cNvSpPr/>
          <p:nvPr/>
        </p:nvSpPr>
        <p:spPr>
          <a:xfrm rot="5769731" flipV="1">
            <a:off x="7630885" y="384931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98EE136F-56EA-4B89-B256-22D3C48DCEA3}"/>
              </a:ext>
            </a:extLst>
          </p:cNvPr>
          <p:cNvSpPr/>
          <p:nvPr/>
        </p:nvSpPr>
        <p:spPr>
          <a:xfrm rot="6336034" flipV="1">
            <a:off x="8769766" y="384540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8BED4032-B626-4012-BD27-19B4B3346723}"/>
              </a:ext>
            </a:extLst>
          </p:cNvPr>
          <p:cNvSpPr/>
          <p:nvPr/>
        </p:nvSpPr>
        <p:spPr>
          <a:xfrm rot="4269486" flipV="1">
            <a:off x="8748265" y="380645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314D3AD5-B759-4E8B-A24A-1A0069C07D03}"/>
              </a:ext>
            </a:extLst>
          </p:cNvPr>
          <p:cNvSpPr/>
          <p:nvPr/>
        </p:nvSpPr>
        <p:spPr>
          <a:xfrm rot="4269486" flipV="1">
            <a:off x="8145649" y="382521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08A3ED8E-696D-4C26-BF6A-BA9CB5AE72CA}"/>
              </a:ext>
            </a:extLst>
          </p:cNvPr>
          <p:cNvSpPr/>
          <p:nvPr/>
        </p:nvSpPr>
        <p:spPr>
          <a:xfrm rot="4269486" flipV="1">
            <a:off x="7844561" y="37541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489F9140-4568-46DD-B492-31DC98BB033A}"/>
              </a:ext>
            </a:extLst>
          </p:cNvPr>
          <p:cNvSpPr/>
          <p:nvPr/>
        </p:nvSpPr>
        <p:spPr>
          <a:xfrm rot="4269486" flipV="1">
            <a:off x="8418141" y="37541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08FBE7F8-63D8-493D-AD19-E2F22796B9F4}"/>
              </a:ext>
            </a:extLst>
          </p:cNvPr>
          <p:cNvSpPr/>
          <p:nvPr/>
        </p:nvSpPr>
        <p:spPr>
          <a:xfrm rot="6336034" flipV="1">
            <a:off x="8270893" y="380627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B155BB32-AF32-4484-85B8-4C4CF6D3BD76}"/>
              </a:ext>
            </a:extLst>
          </p:cNvPr>
          <p:cNvSpPr/>
          <p:nvPr/>
        </p:nvSpPr>
        <p:spPr>
          <a:xfrm rot="5400000" flipV="1">
            <a:off x="8402915" y="378119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A50AF880-D5C4-40D8-B399-71583BAFF064}"/>
              </a:ext>
            </a:extLst>
          </p:cNvPr>
          <p:cNvSpPr/>
          <p:nvPr/>
        </p:nvSpPr>
        <p:spPr>
          <a:xfrm rot="5400000" flipV="1">
            <a:off x="8624372" y="385213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6A8BC0BB-22B8-4734-A100-12D565E7EC83}"/>
              </a:ext>
            </a:extLst>
          </p:cNvPr>
          <p:cNvSpPr/>
          <p:nvPr/>
        </p:nvSpPr>
        <p:spPr>
          <a:xfrm rot="5400000" flipV="1">
            <a:off x="8691291" y="387594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CB597F86-50FB-4330-A81B-FF7EDEDA7B5D}"/>
              </a:ext>
            </a:extLst>
          </p:cNvPr>
          <p:cNvSpPr/>
          <p:nvPr/>
        </p:nvSpPr>
        <p:spPr>
          <a:xfrm rot="6336034" flipV="1">
            <a:off x="8425494" y="387932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422C2A0E-E8D5-46EA-8694-BC5696BCA7C8}"/>
              </a:ext>
            </a:extLst>
          </p:cNvPr>
          <p:cNvSpPr/>
          <p:nvPr/>
        </p:nvSpPr>
        <p:spPr>
          <a:xfrm rot="6336034" flipV="1">
            <a:off x="8881160" y="382189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B39CADAE-E0BF-4932-8A0E-D38412629E1B}"/>
              </a:ext>
            </a:extLst>
          </p:cNvPr>
          <p:cNvSpPr/>
          <p:nvPr/>
        </p:nvSpPr>
        <p:spPr>
          <a:xfrm rot="5400000" flipV="1">
            <a:off x="8831349" y="376136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C233D9D-69AC-4BF2-BB85-F020C3006649}"/>
              </a:ext>
            </a:extLst>
          </p:cNvPr>
          <p:cNvSpPr/>
          <p:nvPr/>
        </p:nvSpPr>
        <p:spPr>
          <a:xfrm rot="5400000" flipV="1">
            <a:off x="8933555" y="388231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3039279C-8D55-4F41-96CB-63B77E02DABB}"/>
              </a:ext>
            </a:extLst>
          </p:cNvPr>
          <p:cNvSpPr/>
          <p:nvPr/>
        </p:nvSpPr>
        <p:spPr>
          <a:xfrm rot="4837432" flipV="1">
            <a:off x="9465048" y="377957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3A874B3A-CAE5-489B-B348-230A787A8B0A}"/>
              </a:ext>
            </a:extLst>
          </p:cNvPr>
          <p:cNvSpPr/>
          <p:nvPr/>
        </p:nvSpPr>
        <p:spPr>
          <a:xfrm rot="4837432" flipV="1">
            <a:off x="9273164" y="377719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 name="Rectangle 265">
            <a:extLst>
              <a:ext uri="{FF2B5EF4-FFF2-40B4-BE49-F238E27FC236}">
                <a16:creationId xmlns:a16="http://schemas.microsoft.com/office/drawing/2014/main" id="{59D3AB23-4456-4F80-BC14-1DBCF001FC72}"/>
              </a:ext>
            </a:extLst>
          </p:cNvPr>
          <p:cNvSpPr/>
          <p:nvPr/>
        </p:nvSpPr>
        <p:spPr>
          <a:xfrm rot="5400000" flipV="1">
            <a:off x="9213826" y="387834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C413E57E-F42D-404D-8044-8C990304A50F}"/>
              </a:ext>
            </a:extLst>
          </p:cNvPr>
          <p:cNvSpPr/>
          <p:nvPr/>
        </p:nvSpPr>
        <p:spPr>
          <a:xfrm rot="5400000" flipV="1">
            <a:off x="9330094" y="377580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 name="Rectangle 269">
            <a:extLst>
              <a:ext uri="{FF2B5EF4-FFF2-40B4-BE49-F238E27FC236}">
                <a16:creationId xmlns:a16="http://schemas.microsoft.com/office/drawing/2014/main" id="{E23E58C2-82A2-470C-968A-118916ACF561}"/>
              </a:ext>
            </a:extLst>
          </p:cNvPr>
          <p:cNvSpPr/>
          <p:nvPr/>
        </p:nvSpPr>
        <p:spPr>
          <a:xfrm rot="6336034" flipV="1">
            <a:off x="9476006" y="378831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Oval 272">
            <a:extLst>
              <a:ext uri="{FF2B5EF4-FFF2-40B4-BE49-F238E27FC236}">
                <a16:creationId xmlns:a16="http://schemas.microsoft.com/office/drawing/2014/main" id="{24F46691-476C-471F-A5C8-FC179041F6EA}"/>
              </a:ext>
            </a:extLst>
          </p:cNvPr>
          <p:cNvSpPr/>
          <p:nvPr/>
        </p:nvSpPr>
        <p:spPr>
          <a:xfrm>
            <a:off x="5647634" y="3514300"/>
            <a:ext cx="45719" cy="82693"/>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ight Brace 107">
            <a:extLst>
              <a:ext uri="{FF2B5EF4-FFF2-40B4-BE49-F238E27FC236}">
                <a16:creationId xmlns:a16="http://schemas.microsoft.com/office/drawing/2014/main" id="{B8C2C138-FCF6-4404-85B8-2B1BAEE212F5}"/>
              </a:ext>
            </a:extLst>
          </p:cNvPr>
          <p:cNvSpPr/>
          <p:nvPr/>
        </p:nvSpPr>
        <p:spPr>
          <a:xfrm>
            <a:off x="9806235" y="3547756"/>
            <a:ext cx="76943" cy="552475"/>
          </a:xfrm>
          <a:prstGeom prst="rightBrace">
            <a:avLst>
              <a:gd name="adj1" fmla="val 0"/>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Right Brace 106">
            <a:extLst>
              <a:ext uri="{FF2B5EF4-FFF2-40B4-BE49-F238E27FC236}">
                <a16:creationId xmlns:a16="http://schemas.microsoft.com/office/drawing/2014/main" id="{C85CDF9E-387A-4CD7-B78F-265BA6CD777B}"/>
              </a:ext>
            </a:extLst>
          </p:cNvPr>
          <p:cNvSpPr/>
          <p:nvPr/>
        </p:nvSpPr>
        <p:spPr>
          <a:xfrm>
            <a:off x="9696654" y="2333711"/>
            <a:ext cx="142239" cy="1766520"/>
          </a:xfrm>
          <a:prstGeom prst="rightBrace">
            <a:avLst>
              <a:gd name="adj1" fmla="val 0"/>
              <a:gd name="adj2" fmla="val 24119"/>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74" name="Straight Arrow Connector 273">
            <a:extLst>
              <a:ext uri="{FF2B5EF4-FFF2-40B4-BE49-F238E27FC236}">
                <a16:creationId xmlns:a16="http://schemas.microsoft.com/office/drawing/2014/main" id="{B3EEBC93-EAF9-4876-900E-C36601703469}"/>
              </a:ext>
            </a:extLst>
          </p:cNvPr>
          <p:cNvCxnSpPr>
            <a:cxnSpLocks/>
          </p:cNvCxnSpPr>
          <p:nvPr/>
        </p:nvCxnSpPr>
        <p:spPr>
          <a:xfrm>
            <a:off x="1435276" y="2333711"/>
            <a:ext cx="0" cy="10389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5" name="TextBox 274">
            <a:extLst>
              <a:ext uri="{FF2B5EF4-FFF2-40B4-BE49-F238E27FC236}">
                <a16:creationId xmlns:a16="http://schemas.microsoft.com/office/drawing/2014/main" id="{0623C7FC-4340-4DE7-B4EE-8FDE9A83C7BF}"/>
              </a:ext>
            </a:extLst>
          </p:cNvPr>
          <p:cNvSpPr txBox="1"/>
          <p:nvPr/>
        </p:nvSpPr>
        <p:spPr>
          <a:xfrm>
            <a:off x="351053" y="2259227"/>
            <a:ext cx="110011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Calibri" panose="020F0502020204030204"/>
                <a:ea typeface="+mn-ea"/>
                <a:cs typeface="+mn-cs"/>
              </a:rPr>
              <a:t>Mean seed terminal velocity</a:t>
            </a:r>
          </a:p>
        </p:txBody>
      </p:sp>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331E9012-771C-4103-A0D4-67A8C5C4CECB}"/>
                  </a:ext>
                </a:extLst>
              </p:cNvPr>
              <p:cNvSpPr txBox="1"/>
              <p:nvPr/>
            </p:nvSpPr>
            <p:spPr>
              <a:xfrm>
                <a:off x="3008844" y="4777864"/>
                <a:ext cx="6276653" cy="14003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800"/>
                  </a:spcAft>
                  <a:buClrTx/>
                  <a:buSzTx/>
                  <a:buFontTx/>
                  <a:buNone/>
                  <a:tabLst/>
                  <a:defRPr/>
                </a:pPr>
                <a:r>
                  <a:rPr kumimoji="0" lang="en-GB" sz="4000" i="0" u="none" strike="noStrike" kern="1200" cap="none" spc="0" normalizeH="0" baseline="0" noProof="0" dirty="0">
                    <a:ln>
                      <a:noFill/>
                    </a:ln>
                    <a:effectLst/>
                    <a:uLnTx/>
                    <a:uFillTx/>
                    <a:latin typeface="Calibri" panose="020F0502020204030204"/>
                    <a:ea typeface="+mn-ea"/>
                    <a:cs typeface="+mn-cs"/>
                  </a:rPr>
                  <a:t>Base dispersal kernel </a:t>
                </a:r>
                <a:endParaRPr kumimoji="0" lang="en-GB" sz="4000" b="0" i="1" u="none" strike="noStrike" kern="1200" cap="none" spc="0" normalizeH="0" baseline="0" noProof="0" dirty="0">
                  <a:ln>
                    <a:noFill/>
                  </a:ln>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3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𝑝</m:t>
                      </m:r>
                      <m:r>
                        <a:rPr kumimoji="0" lang="en-GB" sz="3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GB" sz="3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𝑟</m:t>
                      </m:r>
                      <m:r>
                        <a:rPr kumimoji="0" lang="en-GB" sz="3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m:oMathPara>
                </a14:m>
                <a:endParaRPr kumimoji="0" lang="en-GB" sz="300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mc:Choice>
        <mc:Fallback xmlns="">
          <p:sp>
            <p:nvSpPr>
              <p:cNvPr id="276" name="TextBox 275">
                <a:extLst>
                  <a:ext uri="{FF2B5EF4-FFF2-40B4-BE49-F238E27FC236}">
                    <a16:creationId xmlns:a16="http://schemas.microsoft.com/office/drawing/2014/main" id="{331E9012-771C-4103-A0D4-67A8C5C4CECB}"/>
                  </a:ext>
                </a:extLst>
              </p:cNvPr>
              <p:cNvSpPr txBox="1">
                <a:spLocks noRot="1" noChangeAspect="1" noMove="1" noResize="1" noEditPoints="1" noAdjustHandles="1" noChangeArrowheads="1" noChangeShapeType="1" noTextEdit="1"/>
              </p:cNvSpPr>
              <p:nvPr/>
            </p:nvSpPr>
            <p:spPr>
              <a:xfrm>
                <a:off x="3008844" y="4777864"/>
                <a:ext cx="6276653" cy="1400383"/>
              </a:xfrm>
              <a:prstGeom prst="rect">
                <a:avLst/>
              </a:prstGeom>
              <a:blipFill>
                <a:blip r:embed="rId2"/>
                <a:stretch>
                  <a:fillRect t="-7424"/>
                </a:stretch>
              </a:blipFill>
            </p:spPr>
            <p:txBody>
              <a:bodyPr/>
              <a:lstStyle/>
              <a:p>
                <a:r>
                  <a:rPr lang="en-GB">
                    <a:noFill/>
                  </a:rPr>
                  <a:t> </a:t>
                </a:r>
              </a:p>
            </p:txBody>
          </p:sp>
        </mc:Fallback>
      </mc:AlternateContent>
      <p:sp>
        <p:nvSpPr>
          <p:cNvPr id="2" name="Rectangle 1">
            <a:extLst>
              <a:ext uri="{FF2B5EF4-FFF2-40B4-BE49-F238E27FC236}">
                <a16:creationId xmlns:a16="http://schemas.microsoft.com/office/drawing/2014/main" id="{587CDE29-641F-4A2F-BC0C-98A7ADCB39B0}"/>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F985A1F-370B-4575-A9A8-C2C724BD88C0}"/>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05B51170-0968-4835-9DA7-0D6A9183E1A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D4D0CA22-EFDD-4018-A136-681417210339}"/>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07625A3-772F-42F4-BB06-F576E7EEDBD0}"/>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8A6039E-164E-4EE3-80FA-F9EA0420C6FD}"/>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D609722-3054-41BC-96FC-D534E75844BA}"/>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1ED339D-AE56-4976-86B5-DEFE3BFCF7CE}"/>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DD42060-1E6F-4053-9335-E8914662C446}"/>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CD1E3ED-238E-46CF-9283-54C9B3CA1A5A}"/>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0BD8DF1-63F3-42CD-9024-84BE6EAE6A30}"/>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0DDA548-1AE8-4D5E-A9F2-677F5B37A5A5}"/>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Rectangle 223">
            <a:extLst>
              <a:ext uri="{FF2B5EF4-FFF2-40B4-BE49-F238E27FC236}">
                <a16:creationId xmlns:a16="http://schemas.microsoft.com/office/drawing/2014/main" id="{AA64EFC7-B4F8-4D8A-82CF-7A6FB6668581}"/>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F9A7FCC-791A-4A65-B271-F3D9E4BDA1E5}"/>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7DDE3F7E-A7CC-47D4-AFBE-6610E1B2975E}"/>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6100C232-F1A2-4CA3-8F87-F617358B58FF}"/>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317B992B-E12C-47E1-97F7-5D2278AF0D75}"/>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709E71F1-B4DF-4A53-909D-FB3B32FC0F75}"/>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DA429101-B885-4668-9D65-2716D9C40C0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9C47080-383C-48CA-9304-EF866F947AFB}"/>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52270C4B-0CE6-4ACE-9752-FEBCE4DFDCD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F22BA711-C017-4797-A476-3ABE03F241A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1" name="Rectangle 300">
            <a:extLst>
              <a:ext uri="{FF2B5EF4-FFF2-40B4-BE49-F238E27FC236}">
                <a16:creationId xmlns:a16="http://schemas.microsoft.com/office/drawing/2014/main" id="{4FDF8C22-A8CB-407E-AA2A-48CAAEB5D2A7}"/>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3" name="Rectangle 302">
            <a:extLst>
              <a:ext uri="{FF2B5EF4-FFF2-40B4-BE49-F238E27FC236}">
                <a16:creationId xmlns:a16="http://schemas.microsoft.com/office/drawing/2014/main" id="{4768C0C9-A8EB-4AF1-894D-A7CC8277074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5" name="Rectangle 304">
            <a:extLst>
              <a:ext uri="{FF2B5EF4-FFF2-40B4-BE49-F238E27FC236}">
                <a16:creationId xmlns:a16="http://schemas.microsoft.com/office/drawing/2014/main" id="{3AB3B774-C11A-40B6-B0F0-425D30B01D5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704D966B-C85B-4796-BA72-CF30A6DC495D}"/>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Rectangle 308">
            <a:extLst>
              <a:ext uri="{FF2B5EF4-FFF2-40B4-BE49-F238E27FC236}">
                <a16:creationId xmlns:a16="http://schemas.microsoft.com/office/drawing/2014/main" id="{079C907A-41CD-42EC-BF6B-1379502F9DC9}"/>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1" name="Rectangle 310">
            <a:extLst>
              <a:ext uri="{FF2B5EF4-FFF2-40B4-BE49-F238E27FC236}">
                <a16:creationId xmlns:a16="http://schemas.microsoft.com/office/drawing/2014/main" id="{10A95586-05DE-40DE-AC01-4AD6AF1EABB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3" name="Rectangle 312">
            <a:extLst>
              <a:ext uri="{FF2B5EF4-FFF2-40B4-BE49-F238E27FC236}">
                <a16:creationId xmlns:a16="http://schemas.microsoft.com/office/drawing/2014/main" id="{3DE670D8-0A69-4503-844A-EC972A0EE81E}"/>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Rectangle 314">
            <a:extLst>
              <a:ext uri="{FF2B5EF4-FFF2-40B4-BE49-F238E27FC236}">
                <a16:creationId xmlns:a16="http://schemas.microsoft.com/office/drawing/2014/main" id="{2B059AE5-3140-4851-B17B-12E1AD3A43E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7" name="Rectangle 316">
            <a:extLst>
              <a:ext uri="{FF2B5EF4-FFF2-40B4-BE49-F238E27FC236}">
                <a16:creationId xmlns:a16="http://schemas.microsoft.com/office/drawing/2014/main" id="{5DEB2700-69D2-436C-89AB-10F63B24379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Rectangle 318">
            <a:extLst>
              <a:ext uri="{FF2B5EF4-FFF2-40B4-BE49-F238E27FC236}">
                <a16:creationId xmlns:a16="http://schemas.microsoft.com/office/drawing/2014/main" id="{D289B20E-B72C-4C98-B479-11EEDB913559}"/>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814C64D9-0E09-4FD1-9042-B70818D36E1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2" name="Rectangle 321">
            <a:extLst>
              <a:ext uri="{FF2B5EF4-FFF2-40B4-BE49-F238E27FC236}">
                <a16:creationId xmlns:a16="http://schemas.microsoft.com/office/drawing/2014/main" id="{8229A959-AF81-48B0-9D28-67E1B3C1EE19}"/>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4" name="Rectangle 323">
            <a:extLst>
              <a:ext uri="{FF2B5EF4-FFF2-40B4-BE49-F238E27FC236}">
                <a16:creationId xmlns:a16="http://schemas.microsoft.com/office/drawing/2014/main" id="{F2F8BE5C-D291-491C-B449-101CFC185AFE}"/>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6" name="Rectangle 325">
            <a:extLst>
              <a:ext uri="{FF2B5EF4-FFF2-40B4-BE49-F238E27FC236}">
                <a16:creationId xmlns:a16="http://schemas.microsoft.com/office/drawing/2014/main" id="{61DFC71F-4A80-4E30-90B3-476413228C1B}"/>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8" name="Rectangle 327">
            <a:extLst>
              <a:ext uri="{FF2B5EF4-FFF2-40B4-BE49-F238E27FC236}">
                <a16:creationId xmlns:a16="http://schemas.microsoft.com/office/drawing/2014/main" id="{6F7DE72B-8E87-49B6-B641-2078BAF0223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0" name="Rectangle 329">
            <a:extLst>
              <a:ext uri="{FF2B5EF4-FFF2-40B4-BE49-F238E27FC236}">
                <a16:creationId xmlns:a16="http://schemas.microsoft.com/office/drawing/2014/main" id="{8775F43F-EA1D-457F-AFE2-B535E148A88D}"/>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2" name="Rectangle 331">
            <a:extLst>
              <a:ext uri="{FF2B5EF4-FFF2-40B4-BE49-F238E27FC236}">
                <a16:creationId xmlns:a16="http://schemas.microsoft.com/office/drawing/2014/main" id="{2CF9FE4F-EE82-40F0-839D-BFCAF96B3B6C}"/>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4" name="Rectangle 333">
            <a:extLst>
              <a:ext uri="{FF2B5EF4-FFF2-40B4-BE49-F238E27FC236}">
                <a16:creationId xmlns:a16="http://schemas.microsoft.com/office/drawing/2014/main" id="{9FFB66E1-F11C-4845-8F36-07A92FE3FD05}"/>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6" name="Rectangle 335">
            <a:extLst>
              <a:ext uri="{FF2B5EF4-FFF2-40B4-BE49-F238E27FC236}">
                <a16:creationId xmlns:a16="http://schemas.microsoft.com/office/drawing/2014/main" id="{BC6A1FB0-E869-461C-B7C0-449B1881572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8" name="Rectangle 337">
            <a:extLst>
              <a:ext uri="{FF2B5EF4-FFF2-40B4-BE49-F238E27FC236}">
                <a16:creationId xmlns:a16="http://schemas.microsoft.com/office/drawing/2014/main" id="{4177FFE1-A870-477C-B973-E1D3C2BE91FA}"/>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0" name="Rectangle 339">
            <a:extLst>
              <a:ext uri="{FF2B5EF4-FFF2-40B4-BE49-F238E27FC236}">
                <a16:creationId xmlns:a16="http://schemas.microsoft.com/office/drawing/2014/main" id="{74033CDB-C1F7-4C0C-BB74-EBF59DFA7C6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2" name="Rectangle 341">
            <a:extLst>
              <a:ext uri="{FF2B5EF4-FFF2-40B4-BE49-F238E27FC236}">
                <a16:creationId xmlns:a16="http://schemas.microsoft.com/office/drawing/2014/main" id="{45C7D457-0AFD-4CF8-AA0A-2E8F235DD08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Rectangle 343">
            <a:extLst>
              <a:ext uri="{FF2B5EF4-FFF2-40B4-BE49-F238E27FC236}">
                <a16:creationId xmlns:a16="http://schemas.microsoft.com/office/drawing/2014/main" id="{886284EE-D30C-4DF6-B58D-2676F0D4CC1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6" name="Rectangle 345">
            <a:extLst>
              <a:ext uri="{FF2B5EF4-FFF2-40B4-BE49-F238E27FC236}">
                <a16:creationId xmlns:a16="http://schemas.microsoft.com/office/drawing/2014/main" id="{049AB699-B40A-416E-BC61-EFB13C307BC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978622C6-A24D-4367-B8CA-ACEEA7674A09}"/>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1BD59603-09BF-4490-AD89-6BB39EF4774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 name="Rectangle 210">
            <a:extLst>
              <a:ext uri="{FF2B5EF4-FFF2-40B4-BE49-F238E27FC236}">
                <a16:creationId xmlns:a16="http://schemas.microsoft.com/office/drawing/2014/main" id="{A6F7129C-89AA-4D2B-A574-730654AFE12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Rectangle 211">
            <a:extLst>
              <a:ext uri="{FF2B5EF4-FFF2-40B4-BE49-F238E27FC236}">
                <a16:creationId xmlns:a16="http://schemas.microsoft.com/office/drawing/2014/main" id="{94BBCD52-C396-41F5-ADC8-C280366DF1B3}"/>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9B48A5F5-7516-47CA-B79B-11E26FF02B24}"/>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Rectangle 213">
            <a:extLst>
              <a:ext uri="{FF2B5EF4-FFF2-40B4-BE49-F238E27FC236}">
                <a16:creationId xmlns:a16="http://schemas.microsoft.com/office/drawing/2014/main" id="{E0CC469E-524C-4E4C-89F9-B8105E74DB4A}"/>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A820AA5A-AF14-4727-B49C-750C95B0958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Rectangle 215">
            <a:extLst>
              <a:ext uri="{FF2B5EF4-FFF2-40B4-BE49-F238E27FC236}">
                <a16:creationId xmlns:a16="http://schemas.microsoft.com/office/drawing/2014/main" id="{750CA370-08BC-4289-A7F8-9C19E1239802}"/>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27265196-EEB4-409B-AEA5-E38CB7069403}"/>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Rectangle 217">
            <a:extLst>
              <a:ext uri="{FF2B5EF4-FFF2-40B4-BE49-F238E27FC236}">
                <a16:creationId xmlns:a16="http://schemas.microsoft.com/office/drawing/2014/main" id="{48B35E52-2A7D-414E-A314-24B15D7B365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81E4606F-71F0-4913-8DFF-A95C3DB39BD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68FF9F32-49CE-4988-95FB-212A36025D90}"/>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1845A664-7056-4BBE-B972-649D12A72F96}"/>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1602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7F56B3DC-1F2D-4CC9-8F48-66E10D5339C3}"/>
              </a:ext>
            </a:extLst>
          </p:cNvPr>
          <p:cNvSpPr txBox="1"/>
          <p:nvPr/>
        </p:nvSpPr>
        <p:spPr>
          <a:xfrm>
            <a:off x="4609579" y="1159046"/>
            <a:ext cx="26885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Calibri" panose="020F0502020204030204"/>
                <a:ea typeface="+mn-ea"/>
                <a:cs typeface="+mn-cs"/>
              </a:rPr>
              <a:t>Varying wind speeds </a:t>
            </a:r>
            <a:r>
              <a:rPr kumimoji="0" lang="en-GB" sz="1800" b="0" i="1" u="none" strike="noStrike" kern="1200" cap="none" spc="0" normalizeH="0" baseline="0" noProof="0" dirty="0">
                <a:ln>
                  <a:noFill/>
                </a:ln>
                <a:effectLst/>
                <a:uLnTx/>
                <a:uFillTx/>
                <a:latin typeface="Calibri" panose="020F0502020204030204"/>
                <a:ea typeface="+mn-ea"/>
                <a:cs typeface="+mn-cs"/>
              </a:rPr>
              <a:t>p</a:t>
            </a:r>
            <a:r>
              <a:rPr kumimoji="0" lang="en-GB" sz="1800" b="0" u="none" strike="noStrike" kern="1200" cap="none" spc="0" normalizeH="0" baseline="0" noProof="0" dirty="0">
                <a:ln>
                  <a:noFill/>
                </a:ln>
                <a:effectLst/>
                <a:uLnTx/>
                <a:uFillTx/>
                <a:latin typeface="Calibri" panose="020F0502020204030204"/>
                <a:ea typeface="+mn-ea"/>
                <a:cs typeface="+mn-cs"/>
              </a:rPr>
              <a:t>(</a:t>
            </a:r>
            <a:r>
              <a:rPr kumimoji="0" lang="en-GB" sz="1800" b="0" i="1" u="none" strike="noStrike" kern="1200" cap="none" spc="0" normalizeH="0" baseline="0" noProof="0" dirty="0">
                <a:ln>
                  <a:noFill/>
                </a:ln>
                <a:effectLst/>
                <a:uLnTx/>
                <a:uFillTx/>
                <a:latin typeface="Calibri" panose="020F0502020204030204"/>
                <a:ea typeface="+mn-ea"/>
                <a:cs typeface="+mn-cs"/>
              </a:rPr>
              <a:t>U</a:t>
            </a:r>
            <a:r>
              <a:rPr kumimoji="0" lang="en-GB" sz="1800" b="0" u="none" strike="noStrike" kern="1200" cap="none" spc="0" normalizeH="0" baseline="0" noProof="0" dirty="0">
                <a:ln>
                  <a:noFill/>
                </a:ln>
                <a:effectLst/>
                <a:uLnTx/>
                <a:uFillTx/>
                <a:latin typeface="Calibri" panose="020F0502020204030204"/>
                <a:ea typeface="+mn-ea"/>
                <a:cs typeface="+mn-cs"/>
              </a:rPr>
              <a:t>)</a:t>
            </a:r>
          </a:p>
        </p:txBody>
      </p:sp>
      <p:sp>
        <p:nvSpPr>
          <p:cNvPr id="58" name="TextBox 57">
            <a:extLst>
              <a:ext uri="{FF2B5EF4-FFF2-40B4-BE49-F238E27FC236}">
                <a16:creationId xmlns:a16="http://schemas.microsoft.com/office/drawing/2014/main" id="{2FBCAD80-9172-4A1D-9A63-149A3886A8CA}"/>
              </a:ext>
            </a:extLst>
          </p:cNvPr>
          <p:cNvSpPr txBox="1"/>
          <p:nvPr/>
        </p:nvSpPr>
        <p:spPr>
          <a:xfrm>
            <a:off x="9873107" y="3489496"/>
            <a:ext cx="19798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effectLst/>
                <a:uLnTx/>
                <a:uFillTx/>
                <a:latin typeface="Calibri" panose="020F0502020204030204"/>
                <a:ea typeface="+mn-ea"/>
                <a:cs typeface="+mn-cs"/>
              </a:rPr>
              <a:t>Height of grass cover</a:t>
            </a:r>
          </a:p>
        </p:txBody>
      </p:sp>
      <p:sp>
        <p:nvSpPr>
          <p:cNvPr id="60" name="TextBox 59">
            <a:extLst>
              <a:ext uri="{FF2B5EF4-FFF2-40B4-BE49-F238E27FC236}">
                <a16:creationId xmlns:a16="http://schemas.microsoft.com/office/drawing/2014/main" id="{41FD3884-E3AF-4FCC-B6CB-25EA0BA29960}"/>
              </a:ext>
            </a:extLst>
          </p:cNvPr>
          <p:cNvSpPr txBox="1"/>
          <p:nvPr/>
        </p:nvSpPr>
        <p:spPr>
          <a:xfrm>
            <a:off x="9865352" y="2433218"/>
            <a:ext cx="2109353"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effectLst/>
                <a:uLnTx/>
                <a:uFillTx/>
                <a:latin typeface="Calibri" panose="020F0502020204030204"/>
                <a:ea typeface="+mn-ea"/>
                <a:cs typeface="+mn-cs"/>
              </a:rPr>
              <a:t>Height of wind speed measurement</a:t>
            </a:r>
          </a:p>
        </p:txBody>
      </p:sp>
      <p:sp>
        <p:nvSpPr>
          <p:cNvPr id="63" name="Oval 62">
            <a:extLst>
              <a:ext uri="{FF2B5EF4-FFF2-40B4-BE49-F238E27FC236}">
                <a16:creationId xmlns:a16="http://schemas.microsoft.com/office/drawing/2014/main" id="{4BCB6981-3D72-452C-A325-278A8D3573DD}"/>
              </a:ext>
            </a:extLst>
          </p:cNvPr>
          <p:cNvSpPr/>
          <p:nvPr/>
        </p:nvSpPr>
        <p:spPr>
          <a:xfrm>
            <a:off x="2171852" y="2014817"/>
            <a:ext cx="79906" cy="45719"/>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E2BB8586-5281-4B74-80DA-7CA66E8D3CD7}"/>
              </a:ext>
            </a:extLst>
          </p:cNvPr>
          <p:cNvSpPr/>
          <p:nvPr/>
        </p:nvSpPr>
        <p:spPr>
          <a:xfrm rot="2244386">
            <a:off x="1543600" y="1966392"/>
            <a:ext cx="99650" cy="45719"/>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2AEA641E-9025-4526-9BD9-33742430EFCE}"/>
              </a:ext>
            </a:extLst>
          </p:cNvPr>
          <p:cNvSpPr/>
          <p:nvPr/>
        </p:nvSpPr>
        <p:spPr>
          <a:xfrm rot="1168662">
            <a:off x="2899831" y="2144537"/>
            <a:ext cx="45719" cy="71038"/>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26303468-34F1-43AD-8BD2-555792B75FD8}"/>
              </a:ext>
            </a:extLst>
          </p:cNvPr>
          <p:cNvSpPr/>
          <p:nvPr/>
        </p:nvSpPr>
        <p:spPr>
          <a:xfrm>
            <a:off x="3638472" y="2333711"/>
            <a:ext cx="45719" cy="82693"/>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02A18876-E480-4B48-9B86-5C2C29A7B17D}"/>
              </a:ext>
            </a:extLst>
          </p:cNvPr>
          <p:cNvSpPr/>
          <p:nvPr/>
        </p:nvSpPr>
        <p:spPr>
          <a:xfrm>
            <a:off x="1527031" y="3928619"/>
            <a:ext cx="1952309" cy="17161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CB747582-E433-4349-A355-BC20D5FCA6C3}"/>
              </a:ext>
            </a:extLst>
          </p:cNvPr>
          <p:cNvSpPr/>
          <p:nvPr/>
        </p:nvSpPr>
        <p:spPr>
          <a:xfrm rot="4269486" flipV="1">
            <a:off x="1524755" y="386689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256FFB2E-0D73-4255-B474-3BA2E8B035B8}"/>
              </a:ext>
            </a:extLst>
          </p:cNvPr>
          <p:cNvSpPr/>
          <p:nvPr/>
        </p:nvSpPr>
        <p:spPr>
          <a:xfrm rot="4269486" flipV="1">
            <a:off x="2087884" y="387675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F0613242-2B90-421C-9819-180469BE8FF3}"/>
              </a:ext>
            </a:extLst>
          </p:cNvPr>
          <p:cNvSpPr/>
          <p:nvPr/>
        </p:nvSpPr>
        <p:spPr>
          <a:xfrm rot="4269486" flipV="1">
            <a:off x="2859431" y="383607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F364265C-53EF-49E6-AF31-E75D0D7A9A1A}"/>
              </a:ext>
            </a:extLst>
          </p:cNvPr>
          <p:cNvSpPr/>
          <p:nvPr/>
        </p:nvSpPr>
        <p:spPr>
          <a:xfrm rot="5400000" flipV="1">
            <a:off x="2771570"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1436569E-7CEE-4A81-AF5E-ED2BFFB19E47}"/>
              </a:ext>
            </a:extLst>
          </p:cNvPr>
          <p:cNvSpPr/>
          <p:nvPr/>
        </p:nvSpPr>
        <p:spPr>
          <a:xfrm rot="5400000" flipV="1">
            <a:off x="2823451" y="374654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277E9989-DCC0-4281-820E-5351000D43A7}"/>
              </a:ext>
            </a:extLst>
          </p:cNvPr>
          <p:cNvSpPr/>
          <p:nvPr/>
        </p:nvSpPr>
        <p:spPr>
          <a:xfrm rot="5400000" flipV="1">
            <a:off x="2921558" y="38329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9BEF4BDA-78FD-41A6-892D-29A82EABDA6A}"/>
              </a:ext>
            </a:extLst>
          </p:cNvPr>
          <p:cNvSpPr/>
          <p:nvPr/>
        </p:nvSpPr>
        <p:spPr>
          <a:xfrm rot="6336034" flipV="1">
            <a:off x="2970152" y="374654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2ED4C203-E94E-4B27-B1D8-7EB5C42B44A9}"/>
              </a:ext>
            </a:extLst>
          </p:cNvPr>
          <p:cNvSpPr/>
          <p:nvPr/>
        </p:nvSpPr>
        <p:spPr>
          <a:xfrm rot="6336034" flipV="1">
            <a:off x="3162995" y="378199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F987FE54-9BEF-4546-8165-D9A3EAF5A71B}"/>
              </a:ext>
            </a:extLst>
          </p:cNvPr>
          <p:cNvSpPr/>
          <p:nvPr/>
        </p:nvSpPr>
        <p:spPr>
          <a:xfrm rot="6336034" flipV="1">
            <a:off x="2352160"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920908B-C964-48A9-AC73-E21AFB9DF2A2}"/>
              </a:ext>
            </a:extLst>
          </p:cNvPr>
          <p:cNvSpPr/>
          <p:nvPr/>
        </p:nvSpPr>
        <p:spPr>
          <a:xfrm rot="6336034" flipV="1">
            <a:off x="1772959" y="37755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E7227201-405F-4467-9992-3C8E6BCE4957}"/>
              </a:ext>
            </a:extLst>
          </p:cNvPr>
          <p:cNvSpPr/>
          <p:nvPr/>
        </p:nvSpPr>
        <p:spPr>
          <a:xfrm rot="6336034" flipV="1">
            <a:off x="1900570"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6E52B9A0-E479-4CC9-9975-CA0C6152EF34}"/>
              </a:ext>
            </a:extLst>
          </p:cNvPr>
          <p:cNvSpPr/>
          <p:nvPr/>
        </p:nvSpPr>
        <p:spPr>
          <a:xfrm rot="5400000" flipV="1">
            <a:off x="2292658" y="381685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0ABD65CF-64C3-43CD-9D0B-CCBE0D894349}"/>
              </a:ext>
            </a:extLst>
          </p:cNvPr>
          <p:cNvSpPr/>
          <p:nvPr/>
        </p:nvSpPr>
        <p:spPr>
          <a:xfrm rot="5400000" flipV="1">
            <a:off x="1975439" y="385706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B655D110-7DF0-403B-A5DA-93525D36CAAA}"/>
              </a:ext>
            </a:extLst>
          </p:cNvPr>
          <p:cNvSpPr/>
          <p:nvPr/>
        </p:nvSpPr>
        <p:spPr>
          <a:xfrm rot="5400000" flipV="1">
            <a:off x="2099904" y="388871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E0E96C95-E5F1-4BAB-9C37-50DABBE17904}"/>
              </a:ext>
            </a:extLst>
          </p:cNvPr>
          <p:cNvSpPr/>
          <p:nvPr/>
        </p:nvSpPr>
        <p:spPr>
          <a:xfrm rot="5400000" flipV="1">
            <a:off x="1694346" y="373318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2DE37EDC-B4F2-4BFF-A0E1-5E4E7668FD7D}"/>
              </a:ext>
            </a:extLst>
          </p:cNvPr>
          <p:cNvSpPr/>
          <p:nvPr/>
        </p:nvSpPr>
        <p:spPr>
          <a:xfrm rot="5400000" flipV="1">
            <a:off x="1819287"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BB24E564-A649-4F98-B0A7-1250BDAD01CD}"/>
              </a:ext>
            </a:extLst>
          </p:cNvPr>
          <p:cNvSpPr/>
          <p:nvPr/>
        </p:nvSpPr>
        <p:spPr>
          <a:xfrm rot="5400000" flipV="1">
            <a:off x="1548058" y="379023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0D2DBD62-C49F-4AFC-92FF-7E95C38DC4AA}"/>
              </a:ext>
            </a:extLst>
          </p:cNvPr>
          <p:cNvSpPr/>
          <p:nvPr/>
        </p:nvSpPr>
        <p:spPr>
          <a:xfrm rot="6187649" flipV="1">
            <a:off x="1614678" y="377833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49AF8554-B266-4237-89BD-21F3541C1012}"/>
              </a:ext>
            </a:extLst>
          </p:cNvPr>
          <p:cNvSpPr/>
          <p:nvPr/>
        </p:nvSpPr>
        <p:spPr>
          <a:xfrm rot="5400000" flipV="1">
            <a:off x="1441572" y="38451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71C51966-EF12-4A7C-93F1-3C271E1FF4F6}"/>
              </a:ext>
            </a:extLst>
          </p:cNvPr>
          <p:cNvSpPr/>
          <p:nvPr/>
        </p:nvSpPr>
        <p:spPr>
          <a:xfrm rot="5769731" flipV="1">
            <a:off x="1400694" y="38481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DA4C989C-FCAD-4151-ABF8-32A24843B127}"/>
              </a:ext>
            </a:extLst>
          </p:cNvPr>
          <p:cNvSpPr/>
          <p:nvPr/>
        </p:nvSpPr>
        <p:spPr>
          <a:xfrm rot="6336034" flipV="1">
            <a:off x="2539575" y="384423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6B543909-63CB-4F4E-BBC5-D49EE2134001}"/>
              </a:ext>
            </a:extLst>
          </p:cNvPr>
          <p:cNvSpPr/>
          <p:nvPr/>
        </p:nvSpPr>
        <p:spPr>
          <a:xfrm rot="4269486" flipV="1">
            <a:off x="2518074" y="380528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2CBF75B-A9DB-44A1-B163-D49286F9E6C2}"/>
              </a:ext>
            </a:extLst>
          </p:cNvPr>
          <p:cNvSpPr/>
          <p:nvPr/>
        </p:nvSpPr>
        <p:spPr>
          <a:xfrm rot="4269486" flipV="1">
            <a:off x="1915458" y="382404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60F7787F-88D9-42C6-8DE0-8D26ED68F918}"/>
              </a:ext>
            </a:extLst>
          </p:cNvPr>
          <p:cNvSpPr/>
          <p:nvPr/>
        </p:nvSpPr>
        <p:spPr>
          <a:xfrm rot="4269486" flipV="1">
            <a:off x="1614370" y="37529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00F4E69C-1122-4312-BCB8-B3E707BB6152}"/>
              </a:ext>
            </a:extLst>
          </p:cNvPr>
          <p:cNvSpPr/>
          <p:nvPr/>
        </p:nvSpPr>
        <p:spPr>
          <a:xfrm rot="4269486" flipV="1">
            <a:off x="2187950" y="375298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AF68A434-9827-4430-A258-B559D83D9875}"/>
              </a:ext>
            </a:extLst>
          </p:cNvPr>
          <p:cNvSpPr/>
          <p:nvPr/>
        </p:nvSpPr>
        <p:spPr>
          <a:xfrm rot="6336034" flipV="1">
            <a:off x="2040702" y="380510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9A9C043D-9793-4F64-B664-85A3D2422A63}"/>
              </a:ext>
            </a:extLst>
          </p:cNvPr>
          <p:cNvSpPr/>
          <p:nvPr/>
        </p:nvSpPr>
        <p:spPr>
          <a:xfrm rot="5400000" flipV="1">
            <a:off x="2172724" y="37800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CA3FF4AC-E749-44D0-956B-E103DAA67574}"/>
              </a:ext>
            </a:extLst>
          </p:cNvPr>
          <p:cNvSpPr/>
          <p:nvPr/>
        </p:nvSpPr>
        <p:spPr>
          <a:xfrm rot="5400000" flipV="1">
            <a:off x="2394181" y="385096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1BBDCAB6-599E-442E-AF4E-8E849CC698BB}"/>
              </a:ext>
            </a:extLst>
          </p:cNvPr>
          <p:cNvSpPr/>
          <p:nvPr/>
        </p:nvSpPr>
        <p:spPr>
          <a:xfrm rot="5400000" flipV="1">
            <a:off x="2461100" y="387477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60268E69-197B-4A37-B93F-CEBED76057E4}"/>
              </a:ext>
            </a:extLst>
          </p:cNvPr>
          <p:cNvSpPr/>
          <p:nvPr/>
        </p:nvSpPr>
        <p:spPr>
          <a:xfrm rot="6336034" flipV="1">
            <a:off x="2195303" y="387815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D3DAF301-5FDF-4416-830E-89982710A34D}"/>
              </a:ext>
            </a:extLst>
          </p:cNvPr>
          <p:cNvSpPr/>
          <p:nvPr/>
        </p:nvSpPr>
        <p:spPr>
          <a:xfrm rot="6336034" flipV="1">
            <a:off x="2650969" y="38207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033C147-440A-4B01-A237-DA2F867AC637}"/>
              </a:ext>
            </a:extLst>
          </p:cNvPr>
          <p:cNvSpPr/>
          <p:nvPr/>
        </p:nvSpPr>
        <p:spPr>
          <a:xfrm rot="5400000" flipV="1">
            <a:off x="2601158" y="376019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A746242F-88C1-47BA-AD17-AB0543CCB8D5}"/>
              </a:ext>
            </a:extLst>
          </p:cNvPr>
          <p:cNvSpPr/>
          <p:nvPr/>
        </p:nvSpPr>
        <p:spPr>
          <a:xfrm rot="5400000" flipV="1">
            <a:off x="2703364" y="38811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1E1AF8B6-FC25-4DBF-8D27-08A7864F0E77}"/>
              </a:ext>
            </a:extLst>
          </p:cNvPr>
          <p:cNvSpPr/>
          <p:nvPr/>
        </p:nvSpPr>
        <p:spPr>
          <a:xfrm rot="4837432" flipV="1">
            <a:off x="3234857" y="377840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3F0620C-8275-4EAA-BEF8-B66B5D31223E}"/>
              </a:ext>
            </a:extLst>
          </p:cNvPr>
          <p:cNvSpPr/>
          <p:nvPr/>
        </p:nvSpPr>
        <p:spPr>
          <a:xfrm rot="4837432" flipV="1">
            <a:off x="3042973" y="377602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79C12280-EBA4-4DF2-9FDE-AFA0DB5777ED}"/>
              </a:ext>
            </a:extLst>
          </p:cNvPr>
          <p:cNvSpPr/>
          <p:nvPr/>
        </p:nvSpPr>
        <p:spPr>
          <a:xfrm rot="5400000" flipV="1">
            <a:off x="2983635" y="387717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9046BA13-107F-4649-9677-4F345EE588E1}"/>
              </a:ext>
            </a:extLst>
          </p:cNvPr>
          <p:cNvSpPr/>
          <p:nvPr/>
        </p:nvSpPr>
        <p:spPr>
          <a:xfrm rot="5400000" flipV="1">
            <a:off x="3099903" y="377463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6" name="Straight Arrow Connector 105">
            <a:extLst>
              <a:ext uri="{FF2B5EF4-FFF2-40B4-BE49-F238E27FC236}">
                <a16:creationId xmlns:a16="http://schemas.microsoft.com/office/drawing/2014/main" id="{8C8A8FF0-EC56-4709-BF60-E6FD2B138025}"/>
              </a:ext>
            </a:extLst>
          </p:cNvPr>
          <p:cNvCxnSpPr>
            <a:cxnSpLocks/>
          </p:cNvCxnSpPr>
          <p:nvPr/>
        </p:nvCxnSpPr>
        <p:spPr>
          <a:xfrm>
            <a:off x="4677792" y="1546012"/>
            <a:ext cx="225700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ABDD8924-0BBE-4D79-BD8A-98A83C9D8C90}"/>
              </a:ext>
            </a:extLst>
          </p:cNvPr>
          <p:cNvSpPr/>
          <p:nvPr/>
        </p:nvSpPr>
        <p:spPr>
          <a:xfrm>
            <a:off x="3449074" y="3928619"/>
            <a:ext cx="1952309" cy="17161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2E75E325-7266-42BE-BC65-612637F890F9}"/>
              </a:ext>
            </a:extLst>
          </p:cNvPr>
          <p:cNvSpPr/>
          <p:nvPr/>
        </p:nvSpPr>
        <p:spPr>
          <a:xfrm rot="4269486" flipV="1">
            <a:off x="3446798" y="386689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538B3AA1-9D9A-44D1-AD4C-C9D71A88DCD0}"/>
              </a:ext>
            </a:extLst>
          </p:cNvPr>
          <p:cNvSpPr/>
          <p:nvPr/>
        </p:nvSpPr>
        <p:spPr>
          <a:xfrm rot="4269486" flipV="1">
            <a:off x="4009927" y="387675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04AAB2A2-FB52-4E88-9081-EE442F0EAC9B}"/>
              </a:ext>
            </a:extLst>
          </p:cNvPr>
          <p:cNvSpPr/>
          <p:nvPr/>
        </p:nvSpPr>
        <p:spPr>
          <a:xfrm rot="4269486" flipV="1">
            <a:off x="4781474" y="383607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76FB9F0C-E4FD-4FA8-A0F8-FB33B788D574}"/>
              </a:ext>
            </a:extLst>
          </p:cNvPr>
          <p:cNvSpPr/>
          <p:nvPr/>
        </p:nvSpPr>
        <p:spPr>
          <a:xfrm rot="5400000" flipV="1">
            <a:off x="4693613"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1E831AFD-DA4E-4AAE-BC69-51706BD44534}"/>
              </a:ext>
            </a:extLst>
          </p:cNvPr>
          <p:cNvSpPr/>
          <p:nvPr/>
        </p:nvSpPr>
        <p:spPr>
          <a:xfrm rot="5400000" flipV="1">
            <a:off x="4745494" y="374654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4981D0EC-6E5C-440F-9BB0-60F388E31E8B}"/>
              </a:ext>
            </a:extLst>
          </p:cNvPr>
          <p:cNvSpPr/>
          <p:nvPr/>
        </p:nvSpPr>
        <p:spPr>
          <a:xfrm rot="5400000" flipV="1">
            <a:off x="4843601" y="38329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5A1976C-E346-40DB-BA30-619832050F65}"/>
              </a:ext>
            </a:extLst>
          </p:cNvPr>
          <p:cNvSpPr/>
          <p:nvPr/>
        </p:nvSpPr>
        <p:spPr>
          <a:xfrm rot="6336034" flipV="1">
            <a:off x="4892195" y="374654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4C309EC1-C1CC-4478-A0D6-F632614B106A}"/>
              </a:ext>
            </a:extLst>
          </p:cNvPr>
          <p:cNvSpPr/>
          <p:nvPr/>
        </p:nvSpPr>
        <p:spPr>
          <a:xfrm rot="6336034" flipV="1">
            <a:off x="5085038" y="378199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16AC2532-0C1A-462E-95E9-8D63081777BA}"/>
              </a:ext>
            </a:extLst>
          </p:cNvPr>
          <p:cNvSpPr/>
          <p:nvPr/>
        </p:nvSpPr>
        <p:spPr>
          <a:xfrm rot="6336034" flipV="1">
            <a:off x="4274203"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2433EB8E-296A-4FA0-98E7-9D737056DC95}"/>
              </a:ext>
            </a:extLst>
          </p:cNvPr>
          <p:cNvSpPr/>
          <p:nvPr/>
        </p:nvSpPr>
        <p:spPr>
          <a:xfrm rot="6336034" flipV="1">
            <a:off x="3695002" y="37755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2AAE585-1BE9-455E-B6A8-8606C3D39ED2}"/>
              </a:ext>
            </a:extLst>
          </p:cNvPr>
          <p:cNvSpPr/>
          <p:nvPr/>
        </p:nvSpPr>
        <p:spPr>
          <a:xfrm rot="6336034" flipV="1">
            <a:off x="3822613"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34977F44-FF65-4833-99E8-AB4020174002}"/>
              </a:ext>
            </a:extLst>
          </p:cNvPr>
          <p:cNvSpPr/>
          <p:nvPr/>
        </p:nvSpPr>
        <p:spPr>
          <a:xfrm rot="5400000" flipV="1">
            <a:off x="4214701" y="381685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33F0DC82-36AC-4D15-8B39-0DFAC77DBEC4}"/>
              </a:ext>
            </a:extLst>
          </p:cNvPr>
          <p:cNvSpPr/>
          <p:nvPr/>
        </p:nvSpPr>
        <p:spPr>
          <a:xfrm rot="5400000" flipV="1">
            <a:off x="3897482" y="385706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6EDFA31A-90A1-453D-A6EF-F02A15F02FB9}"/>
              </a:ext>
            </a:extLst>
          </p:cNvPr>
          <p:cNvSpPr/>
          <p:nvPr/>
        </p:nvSpPr>
        <p:spPr>
          <a:xfrm rot="5400000" flipV="1">
            <a:off x="4021947" y="388871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CA82E3B3-7311-436F-94CA-31405A61859D}"/>
              </a:ext>
            </a:extLst>
          </p:cNvPr>
          <p:cNvSpPr/>
          <p:nvPr/>
        </p:nvSpPr>
        <p:spPr>
          <a:xfrm rot="5400000" flipV="1">
            <a:off x="3616389" y="373318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A859F8ED-A7F1-45A4-AB75-1CBFAE0B4EE6}"/>
              </a:ext>
            </a:extLst>
          </p:cNvPr>
          <p:cNvSpPr/>
          <p:nvPr/>
        </p:nvSpPr>
        <p:spPr>
          <a:xfrm rot="5400000" flipV="1">
            <a:off x="3741330"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4A8E101E-D4E0-404A-8C0E-C8F6502840CE}"/>
              </a:ext>
            </a:extLst>
          </p:cNvPr>
          <p:cNvSpPr/>
          <p:nvPr/>
        </p:nvSpPr>
        <p:spPr>
          <a:xfrm rot="5400000" flipV="1">
            <a:off x="3470101" y="379023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564F1534-EA9E-4B1F-BA63-891BFC53FD89}"/>
              </a:ext>
            </a:extLst>
          </p:cNvPr>
          <p:cNvSpPr/>
          <p:nvPr/>
        </p:nvSpPr>
        <p:spPr>
          <a:xfrm rot="6187649" flipV="1">
            <a:off x="3536721" y="377833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E5B675BF-1B9C-4CE7-9F5E-4E45038D9FE1}"/>
              </a:ext>
            </a:extLst>
          </p:cNvPr>
          <p:cNvSpPr/>
          <p:nvPr/>
        </p:nvSpPr>
        <p:spPr>
          <a:xfrm rot="5400000" flipV="1">
            <a:off x="3363615" y="38451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D9BE9EBB-1683-4063-A9E5-DA4437901CE7}"/>
              </a:ext>
            </a:extLst>
          </p:cNvPr>
          <p:cNvSpPr/>
          <p:nvPr/>
        </p:nvSpPr>
        <p:spPr>
          <a:xfrm rot="5769731" flipV="1">
            <a:off x="3322737" y="38481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988453FC-D922-42B1-B0EC-558658A02B79}"/>
              </a:ext>
            </a:extLst>
          </p:cNvPr>
          <p:cNvSpPr/>
          <p:nvPr/>
        </p:nvSpPr>
        <p:spPr>
          <a:xfrm rot="6336034" flipV="1">
            <a:off x="4461618" y="384423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963C0AEE-4EBF-4C4D-A915-97C6A8A06623}"/>
              </a:ext>
            </a:extLst>
          </p:cNvPr>
          <p:cNvSpPr/>
          <p:nvPr/>
        </p:nvSpPr>
        <p:spPr>
          <a:xfrm rot="4269486" flipV="1">
            <a:off x="4440117" y="380528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67004F44-BBB4-446A-91E7-9F3EA83972D0}"/>
              </a:ext>
            </a:extLst>
          </p:cNvPr>
          <p:cNvSpPr/>
          <p:nvPr/>
        </p:nvSpPr>
        <p:spPr>
          <a:xfrm rot="4269486" flipV="1">
            <a:off x="3837501" y="382404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07D2ED86-DBA0-49C6-8633-AA04D2D86E20}"/>
              </a:ext>
            </a:extLst>
          </p:cNvPr>
          <p:cNvSpPr/>
          <p:nvPr/>
        </p:nvSpPr>
        <p:spPr>
          <a:xfrm rot="4269486" flipV="1">
            <a:off x="3536413" y="37529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91C048A2-B5E9-47A2-85E8-3C3EC599B80D}"/>
              </a:ext>
            </a:extLst>
          </p:cNvPr>
          <p:cNvSpPr/>
          <p:nvPr/>
        </p:nvSpPr>
        <p:spPr>
          <a:xfrm rot="4269486" flipV="1">
            <a:off x="4109993" y="375298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9820B5E-4E54-4647-AD87-7D53BB678A41}"/>
              </a:ext>
            </a:extLst>
          </p:cNvPr>
          <p:cNvSpPr/>
          <p:nvPr/>
        </p:nvSpPr>
        <p:spPr>
          <a:xfrm rot="6336034" flipV="1">
            <a:off x="3962745" y="380510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3734536B-5F38-405E-9120-ECF3E53BEAB6}"/>
              </a:ext>
            </a:extLst>
          </p:cNvPr>
          <p:cNvSpPr/>
          <p:nvPr/>
        </p:nvSpPr>
        <p:spPr>
          <a:xfrm rot="5400000" flipV="1">
            <a:off x="4094767" y="37800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8B99C451-E098-4AE0-837C-F464E30875EF}"/>
              </a:ext>
            </a:extLst>
          </p:cNvPr>
          <p:cNvSpPr/>
          <p:nvPr/>
        </p:nvSpPr>
        <p:spPr>
          <a:xfrm rot="5400000" flipV="1">
            <a:off x="4316224" y="385096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8730FB0E-95B6-4A29-BC0E-5D7B90CE864C}"/>
              </a:ext>
            </a:extLst>
          </p:cNvPr>
          <p:cNvSpPr/>
          <p:nvPr/>
        </p:nvSpPr>
        <p:spPr>
          <a:xfrm rot="5400000" flipV="1">
            <a:off x="4383143" y="387477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662EF4B3-FFA8-478C-B97F-838166B385FC}"/>
              </a:ext>
            </a:extLst>
          </p:cNvPr>
          <p:cNvSpPr/>
          <p:nvPr/>
        </p:nvSpPr>
        <p:spPr>
          <a:xfrm rot="6336034" flipV="1">
            <a:off x="4117346" y="387815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E3FCDC4F-5921-4D8F-BD0E-615066947147}"/>
              </a:ext>
            </a:extLst>
          </p:cNvPr>
          <p:cNvSpPr/>
          <p:nvPr/>
        </p:nvSpPr>
        <p:spPr>
          <a:xfrm rot="6336034" flipV="1">
            <a:off x="4573012" y="38207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557C4C3-E160-4302-BBEB-3438F01DB6CE}"/>
              </a:ext>
            </a:extLst>
          </p:cNvPr>
          <p:cNvSpPr/>
          <p:nvPr/>
        </p:nvSpPr>
        <p:spPr>
          <a:xfrm rot="5400000" flipV="1">
            <a:off x="4523201" y="376019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85F3EB9E-3186-4AA7-B04B-E018F4B017E1}"/>
              </a:ext>
            </a:extLst>
          </p:cNvPr>
          <p:cNvSpPr/>
          <p:nvPr/>
        </p:nvSpPr>
        <p:spPr>
          <a:xfrm rot="5400000" flipV="1">
            <a:off x="4625407" y="38811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C5A2E940-737B-4163-BFF8-664805CE8C86}"/>
              </a:ext>
            </a:extLst>
          </p:cNvPr>
          <p:cNvSpPr/>
          <p:nvPr/>
        </p:nvSpPr>
        <p:spPr>
          <a:xfrm rot="4837432" flipV="1">
            <a:off x="5156900" y="377840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85C881A3-8589-4B64-8E4C-72FEC1FD9994}"/>
              </a:ext>
            </a:extLst>
          </p:cNvPr>
          <p:cNvSpPr/>
          <p:nvPr/>
        </p:nvSpPr>
        <p:spPr>
          <a:xfrm rot="4837432" flipV="1">
            <a:off x="4965016" y="377602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F0024A27-A378-4EED-9E32-34E4C1E20E02}"/>
              </a:ext>
            </a:extLst>
          </p:cNvPr>
          <p:cNvSpPr/>
          <p:nvPr/>
        </p:nvSpPr>
        <p:spPr>
          <a:xfrm rot="5400000" flipV="1">
            <a:off x="4905678" y="387717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DDF03945-A816-47F9-8B63-3D29A9364D2E}"/>
              </a:ext>
            </a:extLst>
          </p:cNvPr>
          <p:cNvSpPr/>
          <p:nvPr/>
        </p:nvSpPr>
        <p:spPr>
          <a:xfrm rot="5400000" flipV="1">
            <a:off x="5021946" y="377463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B91290EB-6C01-44E3-A779-E636D83B0D3A}"/>
              </a:ext>
            </a:extLst>
          </p:cNvPr>
          <p:cNvSpPr/>
          <p:nvPr/>
        </p:nvSpPr>
        <p:spPr>
          <a:xfrm>
            <a:off x="5349624" y="3928619"/>
            <a:ext cx="2610401" cy="17161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87F93C7-119A-48BB-BDDB-F83550B99390}"/>
              </a:ext>
            </a:extLst>
          </p:cNvPr>
          <p:cNvSpPr/>
          <p:nvPr/>
        </p:nvSpPr>
        <p:spPr>
          <a:xfrm rot="4269486" flipV="1">
            <a:off x="5347348" y="386689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4E24780B-909B-488C-9D8C-8FF0E57DC990}"/>
              </a:ext>
            </a:extLst>
          </p:cNvPr>
          <p:cNvSpPr/>
          <p:nvPr/>
        </p:nvSpPr>
        <p:spPr>
          <a:xfrm rot="4269486" flipV="1">
            <a:off x="5910477" y="387675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1B8824D7-40A5-4CA3-98C4-4D02311FC8D5}"/>
              </a:ext>
            </a:extLst>
          </p:cNvPr>
          <p:cNvSpPr/>
          <p:nvPr/>
        </p:nvSpPr>
        <p:spPr>
          <a:xfrm rot="4269486" flipV="1">
            <a:off x="6682024" y="383607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810F3FF9-0DC9-4FA4-AB0F-3F19989230BB}"/>
              </a:ext>
            </a:extLst>
          </p:cNvPr>
          <p:cNvSpPr/>
          <p:nvPr/>
        </p:nvSpPr>
        <p:spPr>
          <a:xfrm rot="5400000" flipV="1">
            <a:off x="6594163"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6F318928-E784-4DB2-B8F0-46750CF0772B}"/>
              </a:ext>
            </a:extLst>
          </p:cNvPr>
          <p:cNvSpPr/>
          <p:nvPr/>
        </p:nvSpPr>
        <p:spPr>
          <a:xfrm rot="5400000" flipV="1">
            <a:off x="6646044" y="374654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B4F9DF4D-92C0-4BEE-B19F-7B81BB95FD2B}"/>
              </a:ext>
            </a:extLst>
          </p:cNvPr>
          <p:cNvSpPr/>
          <p:nvPr/>
        </p:nvSpPr>
        <p:spPr>
          <a:xfrm rot="5400000" flipV="1">
            <a:off x="6744151" y="38329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BEE62F8A-14B9-48BF-87C4-A39528F719F0}"/>
              </a:ext>
            </a:extLst>
          </p:cNvPr>
          <p:cNvSpPr/>
          <p:nvPr/>
        </p:nvSpPr>
        <p:spPr>
          <a:xfrm rot="6336034" flipV="1">
            <a:off x="6792745" y="374654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3F04C809-AF7C-4C3A-994D-905D823C02AE}"/>
              </a:ext>
            </a:extLst>
          </p:cNvPr>
          <p:cNvSpPr/>
          <p:nvPr/>
        </p:nvSpPr>
        <p:spPr>
          <a:xfrm rot="6336034" flipV="1">
            <a:off x="6985588" y="378199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C3EC0EE9-821E-4A8E-B997-35E8CA00684B}"/>
              </a:ext>
            </a:extLst>
          </p:cNvPr>
          <p:cNvSpPr/>
          <p:nvPr/>
        </p:nvSpPr>
        <p:spPr>
          <a:xfrm rot="6336034" flipV="1">
            <a:off x="6174753"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D0CD755-DA9E-417D-951C-6E838714B833}"/>
              </a:ext>
            </a:extLst>
          </p:cNvPr>
          <p:cNvSpPr/>
          <p:nvPr/>
        </p:nvSpPr>
        <p:spPr>
          <a:xfrm rot="6336034" flipV="1">
            <a:off x="5595552" y="37755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8634392B-7592-4291-B873-98D9CCAD3A05}"/>
              </a:ext>
            </a:extLst>
          </p:cNvPr>
          <p:cNvSpPr/>
          <p:nvPr/>
        </p:nvSpPr>
        <p:spPr>
          <a:xfrm rot="6336034" flipV="1">
            <a:off x="5723163" y="379955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26B72F62-5CD0-4390-BAD1-2AE274E72F77}"/>
              </a:ext>
            </a:extLst>
          </p:cNvPr>
          <p:cNvSpPr/>
          <p:nvPr/>
        </p:nvSpPr>
        <p:spPr>
          <a:xfrm rot="5400000" flipV="1">
            <a:off x="6115251" y="381685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3CD9E832-2D15-4FBE-951F-AB7BC90AEA73}"/>
              </a:ext>
            </a:extLst>
          </p:cNvPr>
          <p:cNvSpPr/>
          <p:nvPr/>
        </p:nvSpPr>
        <p:spPr>
          <a:xfrm rot="5400000" flipV="1">
            <a:off x="5798032" y="385706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10128589-B311-48D9-987B-EFF92F52D7F6}"/>
              </a:ext>
            </a:extLst>
          </p:cNvPr>
          <p:cNvSpPr/>
          <p:nvPr/>
        </p:nvSpPr>
        <p:spPr>
          <a:xfrm rot="5400000" flipV="1">
            <a:off x="5922497" y="388871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D83E0EB6-AD87-4238-AC9F-1A61A76607CA}"/>
              </a:ext>
            </a:extLst>
          </p:cNvPr>
          <p:cNvSpPr/>
          <p:nvPr/>
        </p:nvSpPr>
        <p:spPr>
          <a:xfrm rot="5400000" flipV="1">
            <a:off x="5641880" y="38494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7E54750C-1DCF-4A55-8309-78B580B65EBE}"/>
              </a:ext>
            </a:extLst>
          </p:cNvPr>
          <p:cNvSpPr/>
          <p:nvPr/>
        </p:nvSpPr>
        <p:spPr>
          <a:xfrm rot="5400000" flipV="1">
            <a:off x="5370651" y="379023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4179B300-6D21-4CB8-83C7-3573657A05ED}"/>
              </a:ext>
            </a:extLst>
          </p:cNvPr>
          <p:cNvSpPr/>
          <p:nvPr/>
        </p:nvSpPr>
        <p:spPr>
          <a:xfrm rot="6187649" flipV="1">
            <a:off x="5437271" y="377833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19B74EA-BF7D-48AF-B79B-8413DCB6D22E}"/>
              </a:ext>
            </a:extLst>
          </p:cNvPr>
          <p:cNvSpPr/>
          <p:nvPr/>
        </p:nvSpPr>
        <p:spPr>
          <a:xfrm rot="5400000" flipV="1">
            <a:off x="5264165" y="38451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2EB0CC11-E4EC-468F-BB4A-09EC9772C12F}"/>
              </a:ext>
            </a:extLst>
          </p:cNvPr>
          <p:cNvSpPr/>
          <p:nvPr/>
        </p:nvSpPr>
        <p:spPr>
          <a:xfrm rot="5769731" flipV="1">
            <a:off x="5223287" y="384814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66DC52C4-D012-428E-B07D-9CD5B726067D}"/>
              </a:ext>
            </a:extLst>
          </p:cNvPr>
          <p:cNvSpPr/>
          <p:nvPr/>
        </p:nvSpPr>
        <p:spPr>
          <a:xfrm rot="6336034" flipV="1">
            <a:off x="6362168" y="384423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9D0B971-325C-4888-BDAE-EE5B596D3098}"/>
              </a:ext>
            </a:extLst>
          </p:cNvPr>
          <p:cNvSpPr/>
          <p:nvPr/>
        </p:nvSpPr>
        <p:spPr>
          <a:xfrm rot="4269486" flipV="1">
            <a:off x="6340667" y="380528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FA49D15-924B-4514-887E-2845CC93E505}"/>
              </a:ext>
            </a:extLst>
          </p:cNvPr>
          <p:cNvSpPr/>
          <p:nvPr/>
        </p:nvSpPr>
        <p:spPr>
          <a:xfrm rot="4269486" flipV="1">
            <a:off x="5738051" y="382404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BFFA16-CBD0-49DC-BCA7-2842C62A2649}"/>
              </a:ext>
            </a:extLst>
          </p:cNvPr>
          <p:cNvSpPr/>
          <p:nvPr/>
        </p:nvSpPr>
        <p:spPr>
          <a:xfrm rot="4269486" flipV="1">
            <a:off x="5436963" y="375298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892B101D-A28F-4F1B-BCD8-C5C98DB6A73A}"/>
              </a:ext>
            </a:extLst>
          </p:cNvPr>
          <p:cNvSpPr/>
          <p:nvPr/>
        </p:nvSpPr>
        <p:spPr>
          <a:xfrm rot="4269486" flipV="1">
            <a:off x="6010543" y="375298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E8C412CE-0621-4CD9-8104-CE1B5D64EC01}"/>
              </a:ext>
            </a:extLst>
          </p:cNvPr>
          <p:cNvSpPr/>
          <p:nvPr/>
        </p:nvSpPr>
        <p:spPr>
          <a:xfrm rot="6336034" flipV="1">
            <a:off x="5863295" y="380510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Rectangle 172">
            <a:extLst>
              <a:ext uri="{FF2B5EF4-FFF2-40B4-BE49-F238E27FC236}">
                <a16:creationId xmlns:a16="http://schemas.microsoft.com/office/drawing/2014/main" id="{875781F6-6CB3-43C8-A375-A6AFFFC8104D}"/>
              </a:ext>
            </a:extLst>
          </p:cNvPr>
          <p:cNvSpPr/>
          <p:nvPr/>
        </p:nvSpPr>
        <p:spPr>
          <a:xfrm rot="5400000" flipV="1">
            <a:off x="5995317" y="37800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3D7099BE-ABA2-48AD-895F-3D098C93E7FC}"/>
              </a:ext>
            </a:extLst>
          </p:cNvPr>
          <p:cNvSpPr/>
          <p:nvPr/>
        </p:nvSpPr>
        <p:spPr>
          <a:xfrm rot="5400000" flipV="1">
            <a:off x="6216774" y="385096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66420EED-FA33-4CD6-8F49-549921DCA568}"/>
              </a:ext>
            </a:extLst>
          </p:cNvPr>
          <p:cNvSpPr/>
          <p:nvPr/>
        </p:nvSpPr>
        <p:spPr>
          <a:xfrm rot="5400000" flipV="1">
            <a:off x="6283693" y="387477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90C97BEC-C6EE-4B3C-BC23-3F273126CE78}"/>
              </a:ext>
            </a:extLst>
          </p:cNvPr>
          <p:cNvSpPr/>
          <p:nvPr/>
        </p:nvSpPr>
        <p:spPr>
          <a:xfrm rot="6336034" flipV="1">
            <a:off x="6017896" y="387815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15A10375-42AA-41BE-A083-E38F54B8E39E}"/>
              </a:ext>
            </a:extLst>
          </p:cNvPr>
          <p:cNvSpPr/>
          <p:nvPr/>
        </p:nvSpPr>
        <p:spPr>
          <a:xfrm rot="6336034" flipV="1">
            <a:off x="6473562" y="38207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45D55BC-F1E9-4D89-810E-837CAF7E5F64}"/>
              </a:ext>
            </a:extLst>
          </p:cNvPr>
          <p:cNvSpPr/>
          <p:nvPr/>
        </p:nvSpPr>
        <p:spPr>
          <a:xfrm rot="5400000" flipV="1">
            <a:off x="6423751" y="376019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0BC85AAE-ACFE-4E33-B777-3CB1FFC1A190}"/>
              </a:ext>
            </a:extLst>
          </p:cNvPr>
          <p:cNvSpPr/>
          <p:nvPr/>
        </p:nvSpPr>
        <p:spPr>
          <a:xfrm rot="5400000" flipV="1">
            <a:off x="6525957" y="38811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6B750B98-1881-4987-90B7-B6571B50B623}"/>
              </a:ext>
            </a:extLst>
          </p:cNvPr>
          <p:cNvSpPr/>
          <p:nvPr/>
        </p:nvSpPr>
        <p:spPr>
          <a:xfrm rot="4837432" flipV="1">
            <a:off x="7057450" y="377840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9CEECABF-A123-44EB-8E25-2D82FE2E4D11}"/>
              </a:ext>
            </a:extLst>
          </p:cNvPr>
          <p:cNvSpPr/>
          <p:nvPr/>
        </p:nvSpPr>
        <p:spPr>
          <a:xfrm rot="4837432" flipV="1">
            <a:off x="6865566" y="377602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1EB4C8A9-44D0-49E7-ADB3-796F168EC320}"/>
              </a:ext>
            </a:extLst>
          </p:cNvPr>
          <p:cNvSpPr/>
          <p:nvPr/>
        </p:nvSpPr>
        <p:spPr>
          <a:xfrm rot="5400000" flipV="1">
            <a:off x="6806228" y="387717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Rectangle 182">
            <a:extLst>
              <a:ext uri="{FF2B5EF4-FFF2-40B4-BE49-F238E27FC236}">
                <a16:creationId xmlns:a16="http://schemas.microsoft.com/office/drawing/2014/main" id="{6CA59F12-3A4D-4BB6-BCF5-8CA223F9B8C3}"/>
              </a:ext>
            </a:extLst>
          </p:cNvPr>
          <p:cNvSpPr/>
          <p:nvPr/>
        </p:nvSpPr>
        <p:spPr>
          <a:xfrm rot="5400000" flipV="1">
            <a:off x="6922496" y="377463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C75DB7C0-16F2-4436-AFE9-A1482E9D4506}"/>
              </a:ext>
            </a:extLst>
          </p:cNvPr>
          <p:cNvSpPr/>
          <p:nvPr/>
        </p:nvSpPr>
        <p:spPr>
          <a:xfrm rot="5400000" flipV="1">
            <a:off x="7297512" y="373669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D6F3232C-0599-47DD-B097-A03E7E781621}"/>
              </a:ext>
            </a:extLst>
          </p:cNvPr>
          <p:cNvSpPr/>
          <p:nvPr/>
        </p:nvSpPr>
        <p:spPr>
          <a:xfrm rot="6336034" flipV="1">
            <a:off x="7444213" y="373669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F597CBCC-9458-48C7-9598-7CB02D883083}"/>
              </a:ext>
            </a:extLst>
          </p:cNvPr>
          <p:cNvSpPr/>
          <p:nvPr/>
        </p:nvSpPr>
        <p:spPr>
          <a:xfrm rot="6336034" flipV="1">
            <a:off x="7637056" y="377214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1A91053-5303-4127-AC6E-10CA8380BFFF}"/>
              </a:ext>
            </a:extLst>
          </p:cNvPr>
          <p:cNvSpPr/>
          <p:nvPr/>
        </p:nvSpPr>
        <p:spPr>
          <a:xfrm rot="6336034" flipV="1">
            <a:off x="7125030" y="381087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6AA468F1-44FD-4897-87C4-7B41F6175706}"/>
              </a:ext>
            </a:extLst>
          </p:cNvPr>
          <p:cNvSpPr/>
          <p:nvPr/>
        </p:nvSpPr>
        <p:spPr>
          <a:xfrm rot="5400000" flipV="1">
            <a:off x="7075219" y="375034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40B405E1-2833-499C-A62E-C44E91BDE0A8}"/>
              </a:ext>
            </a:extLst>
          </p:cNvPr>
          <p:cNvSpPr/>
          <p:nvPr/>
        </p:nvSpPr>
        <p:spPr>
          <a:xfrm rot="4837432" flipV="1">
            <a:off x="7708918" y="376855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682AD41D-EFF3-45DD-8039-66E658F2A8F1}"/>
              </a:ext>
            </a:extLst>
          </p:cNvPr>
          <p:cNvSpPr/>
          <p:nvPr/>
        </p:nvSpPr>
        <p:spPr>
          <a:xfrm rot="4837432" flipV="1">
            <a:off x="7517034" y="376617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EA77380E-C3ED-4EF7-996F-D13A1E39FD02}"/>
              </a:ext>
            </a:extLst>
          </p:cNvPr>
          <p:cNvSpPr/>
          <p:nvPr/>
        </p:nvSpPr>
        <p:spPr>
          <a:xfrm rot="5400000" flipV="1">
            <a:off x="7573964" y="376478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Rectangle 191">
            <a:extLst>
              <a:ext uri="{FF2B5EF4-FFF2-40B4-BE49-F238E27FC236}">
                <a16:creationId xmlns:a16="http://schemas.microsoft.com/office/drawing/2014/main" id="{8D83818C-12D6-48E2-9490-127B818E842F}"/>
              </a:ext>
            </a:extLst>
          </p:cNvPr>
          <p:cNvSpPr/>
          <p:nvPr/>
        </p:nvSpPr>
        <p:spPr>
          <a:xfrm rot="5400000" flipV="1">
            <a:off x="7215155" y="371989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9D147DCF-C6D1-4F57-A3C4-1ABD6DF58FCD}"/>
              </a:ext>
            </a:extLst>
          </p:cNvPr>
          <p:cNvSpPr/>
          <p:nvPr/>
        </p:nvSpPr>
        <p:spPr>
          <a:xfrm rot="5400000" flipV="1">
            <a:off x="6992862" y="373354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Rectangle 193">
            <a:extLst>
              <a:ext uri="{FF2B5EF4-FFF2-40B4-BE49-F238E27FC236}">
                <a16:creationId xmlns:a16="http://schemas.microsoft.com/office/drawing/2014/main" id="{7CC74016-2AB7-4942-9E36-581CFA9D3E6A}"/>
              </a:ext>
            </a:extLst>
          </p:cNvPr>
          <p:cNvSpPr/>
          <p:nvPr/>
        </p:nvSpPr>
        <p:spPr>
          <a:xfrm rot="6336034" flipV="1">
            <a:off x="7192465" y="375506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9B3CB0B7-B7C5-4F05-B41D-B85CEEB58974}"/>
              </a:ext>
            </a:extLst>
          </p:cNvPr>
          <p:cNvSpPr/>
          <p:nvPr/>
        </p:nvSpPr>
        <p:spPr>
          <a:xfrm rot="6336034" flipV="1">
            <a:off x="7385308" y="379051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id="{9A8FCB8A-9CC0-43CB-9EC1-59FEF25F3206}"/>
              </a:ext>
            </a:extLst>
          </p:cNvPr>
          <p:cNvSpPr/>
          <p:nvPr/>
        </p:nvSpPr>
        <p:spPr>
          <a:xfrm rot="4837432" flipV="1">
            <a:off x="7457170" y="378693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062B35CC-12DB-49C5-876C-36309AAFDD53}"/>
              </a:ext>
            </a:extLst>
          </p:cNvPr>
          <p:cNvSpPr/>
          <p:nvPr/>
        </p:nvSpPr>
        <p:spPr>
          <a:xfrm rot="4837432" flipV="1">
            <a:off x="7265286" y="37845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Rectangle 197">
            <a:extLst>
              <a:ext uri="{FF2B5EF4-FFF2-40B4-BE49-F238E27FC236}">
                <a16:creationId xmlns:a16="http://schemas.microsoft.com/office/drawing/2014/main" id="{1D9299F8-E2BC-4E76-BD7D-FB777E0247F7}"/>
              </a:ext>
            </a:extLst>
          </p:cNvPr>
          <p:cNvSpPr/>
          <p:nvPr/>
        </p:nvSpPr>
        <p:spPr>
          <a:xfrm rot="5400000" flipV="1">
            <a:off x="7322216" y="378316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DA8EF23A-2506-4F8A-9570-CBE929CD466F}"/>
              </a:ext>
            </a:extLst>
          </p:cNvPr>
          <p:cNvSpPr/>
          <p:nvPr/>
        </p:nvSpPr>
        <p:spPr>
          <a:xfrm rot="6336034" flipV="1">
            <a:off x="5387219" y="37955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Rectangle 199">
            <a:extLst>
              <a:ext uri="{FF2B5EF4-FFF2-40B4-BE49-F238E27FC236}">
                <a16:creationId xmlns:a16="http://schemas.microsoft.com/office/drawing/2014/main" id="{8866DDE0-4435-4A1D-BB46-F1F068B823E2}"/>
              </a:ext>
            </a:extLst>
          </p:cNvPr>
          <p:cNvSpPr/>
          <p:nvPr/>
        </p:nvSpPr>
        <p:spPr>
          <a:xfrm rot="6336034" flipV="1">
            <a:off x="5580062" y="383099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B2A43357-E728-425E-971B-EE4B79DFD846}"/>
              </a:ext>
            </a:extLst>
          </p:cNvPr>
          <p:cNvSpPr/>
          <p:nvPr/>
        </p:nvSpPr>
        <p:spPr>
          <a:xfrm rot="4837432" flipV="1">
            <a:off x="5651924" y="382741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39E1BB9C-C5E0-4E7B-96CE-3F1107D4EE3E}"/>
              </a:ext>
            </a:extLst>
          </p:cNvPr>
          <p:cNvSpPr/>
          <p:nvPr/>
        </p:nvSpPr>
        <p:spPr>
          <a:xfrm rot="4837432" flipV="1">
            <a:off x="5460040" y="382503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Rectangle 202">
            <a:extLst>
              <a:ext uri="{FF2B5EF4-FFF2-40B4-BE49-F238E27FC236}">
                <a16:creationId xmlns:a16="http://schemas.microsoft.com/office/drawing/2014/main" id="{54F2766B-99FB-4788-90F5-F8AF2ECFFEB9}"/>
              </a:ext>
            </a:extLst>
          </p:cNvPr>
          <p:cNvSpPr/>
          <p:nvPr/>
        </p:nvSpPr>
        <p:spPr>
          <a:xfrm rot="5400000" flipV="1">
            <a:off x="5516970" y="382364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Rectangle 203">
            <a:extLst>
              <a:ext uri="{FF2B5EF4-FFF2-40B4-BE49-F238E27FC236}">
                <a16:creationId xmlns:a16="http://schemas.microsoft.com/office/drawing/2014/main" id="{A54FB15B-EFEC-41D0-B910-DB28F6A22025}"/>
              </a:ext>
            </a:extLst>
          </p:cNvPr>
          <p:cNvSpPr/>
          <p:nvPr/>
        </p:nvSpPr>
        <p:spPr>
          <a:xfrm rot="6336034" flipV="1">
            <a:off x="3245815" y="37871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Rectangle 204">
            <a:extLst>
              <a:ext uri="{FF2B5EF4-FFF2-40B4-BE49-F238E27FC236}">
                <a16:creationId xmlns:a16="http://schemas.microsoft.com/office/drawing/2014/main" id="{85BCA045-B12C-4232-BB20-8F6E46F22379}"/>
              </a:ext>
            </a:extLst>
          </p:cNvPr>
          <p:cNvSpPr/>
          <p:nvPr/>
        </p:nvSpPr>
        <p:spPr>
          <a:xfrm rot="6336034" flipV="1">
            <a:off x="3438658" y="382259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Rectangle 205">
            <a:extLst>
              <a:ext uri="{FF2B5EF4-FFF2-40B4-BE49-F238E27FC236}">
                <a16:creationId xmlns:a16="http://schemas.microsoft.com/office/drawing/2014/main" id="{6956695E-D78A-423B-B15F-152FDBF601A5}"/>
              </a:ext>
            </a:extLst>
          </p:cNvPr>
          <p:cNvSpPr/>
          <p:nvPr/>
        </p:nvSpPr>
        <p:spPr>
          <a:xfrm rot="4837432" flipV="1">
            <a:off x="3510520" y="381901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Rectangle 206">
            <a:extLst>
              <a:ext uri="{FF2B5EF4-FFF2-40B4-BE49-F238E27FC236}">
                <a16:creationId xmlns:a16="http://schemas.microsoft.com/office/drawing/2014/main" id="{DF823162-48D5-44C9-A28F-F1CB4E264475}"/>
              </a:ext>
            </a:extLst>
          </p:cNvPr>
          <p:cNvSpPr/>
          <p:nvPr/>
        </p:nvSpPr>
        <p:spPr>
          <a:xfrm rot="4837432" flipV="1">
            <a:off x="3318636" y="381663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Rectangle 207">
            <a:extLst>
              <a:ext uri="{FF2B5EF4-FFF2-40B4-BE49-F238E27FC236}">
                <a16:creationId xmlns:a16="http://schemas.microsoft.com/office/drawing/2014/main" id="{128C0579-DDD6-44DE-B886-C78A4E30F4F3}"/>
              </a:ext>
            </a:extLst>
          </p:cNvPr>
          <p:cNvSpPr/>
          <p:nvPr/>
        </p:nvSpPr>
        <p:spPr>
          <a:xfrm rot="5400000" flipV="1">
            <a:off x="3375566" y="381524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9" name="Oval 208">
            <a:extLst>
              <a:ext uri="{FF2B5EF4-FFF2-40B4-BE49-F238E27FC236}">
                <a16:creationId xmlns:a16="http://schemas.microsoft.com/office/drawing/2014/main" id="{AA732B8F-DC65-4854-ADC6-0E5501FFCC83}"/>
              </a:ext>
            </a:extLst>
          </p:cNvPr>
          <p:cNvSpPr/>
          <p:nvPr/>
        </p:nvSpPr>
        <p:spPr>
          <a:xfrm>
            <a:off x="4385019" y="2574946"/>
            <a:ext cx="45719" cy="82693"/>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Oval 209">
            <a:extLst>
              <a:ext uri="{FF2B5EF4-FFF2-40B4-BE49-F238E27FC236}">
                <a16:creationId xmlns:a16="http://schemas.microsoft.com/office/drawing/2014/main" id="{23C20F9F-FAC1-466C-AE01-E264806D0DA5}"/>
              </a:ext>
            </a:extLst>
          </p:cNvPr>
          <p:cNvSpPr/>
          <p:nvPr/>
        </p:nvSpPr>
        <p:spPr>
          <a:xfrm rot="19761275">
            <a:off x="4993750" y="3009075"/>
            <a:ext cx="45719" cy="82693"/>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Rectangle 229">
            <a:extLst>
              <a:ext uri="{FF2B5EF4-FFF2-40B4-BE49-F238E27FC236}">
                <a16:creationId xmlns:a16="http://schemas.microsoft.com/office/drawing/2014/main" id="{38401AA6-41FE-4ED5-AAA2-57431062D254}"/>
              </a:ext>
            </a:extLst>
          </p:cNvPr>
          <p:cNvSpPr/>
          <p:nvPr/>
        </p:nvSpPr>
        <p:spPr>
          <a:xfrm>
            <a:off x="7757222" y="3929788"/>
            <a:ext cx="1952309" cy="17161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1DBFBF8B-EBED-4C86-9DFB-30FD44E0F2FC}"/>
              </a:ext>
            </a:extLst>
          </p:cNvPr>
          <p:cNvSpPr/>
          <p:nvPr/>
        </p:nvSpPr>
        <p:spPr>
          <a:xfrm rot="4269486" flipV="1">
            <a:off x="7754946" y="386806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a:extLst>
              <a:ext uri="{FF2B5EF4-FFF2-40B4-BE49-F238E27FC236}">
                <a16:creationId xmlns:a16="http://schemas.microsoft.com/office/drawing/2014/main" id="{24AD0922-A52E-43DC-A418-9442D03C136D}"/>
              </a:ext>
            </a:extLst>
          </p:cNvPr>
          <p:cNvSpPr/>
          <p:nvPr/>
        </p:nvSpPr>
        <p:spPr>
          <a:xfrm rot="4269486" flipV="1">
            <a:off x="8318075" y="387792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59AFABDC-1D49-42E9-B3F1-7A1E3233F9D1}"/>
              </a:ext>
            </a:extLst>
          </p:cNvPr>
          <p:cNvSpPr/>
          <p:nvPr/>
        </p:nvSpPr>
        <p:spPr>
          <a:xfrm rot="4269486" flipV="1">
            <a:off x="9089622" y="383724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B65C2468-1C53-4D8F-8D41-3FAD22DADC62}"/>
              </a:ext>
            </a:extLst>
          </p:cNvPr>
          <p:cNvSpPr/>
          <p:nvPr/>
        </p:nvSpPr>
        <p:spPr>
          <a:xfrm rot="5400000" flipV="1">
            <a:off x="9001761" y="385058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F2D6DBF2-0927-4113-B35D-58765D59073A}"/>
              </a:ext>
            </a:extLst>
          </p:cNvPr>
          <p:cNvSpPr/>
          <p:nvPr/>
        </p:nvSpPr>
        <p:spPr>
          <a:xfrm rot="5400000" flipV="1">
            <a:off x="9053642" y="374771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6EC133C5-FE81-44CF-BC24-5E50048052F3}"/>
              </a:ext>
            </a:extLst>
          </p:cNvPr>
          <p:cNvSpPr/>
          <p:nvPr/>
        </p:nvSpPr>
        <p:spPr>
          <a:xfrm rot="5400000" flipV="1">
            <a:off x="9151749" y="383411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8EA70439-DED1-41D9-8A1C-7C220EE8BD23}"/>
              </a:ext>
            </a:extLst>
          </p:cNvPr>
          <p:cNvSpPr/>
          <p:nvPr/>
        </p:nvSpPr>
        <p:spPr>
          <a:xfrm rot="6336034" flipV="1">
            <a:off x="9200343" y="374771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B0256B9D-D65C-4FC8-961F-B0D8FF8E43B5}"/>
              </a:ext>
            </a:extLst>
          </p:cNvPr>
          <p:cNvSpPr/>
          <p:nvPr/>
        </p:nvSpPr>
        <p:spPr>
          <a:xfrm rot="6336034" flipV="1">
            <a:off x="9393186" y="3783165"/>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2740EFFD-1FEA-42CE-B70A-9B88CD02FC08}"/>
              </a:ext>
            </a:extLst>
          </p:cNvPr>
          <p:cNvSpPr/>
          <p:nvPr/>
        </p:nvSpPr>
        <p:spPr>
          <a:xfrm rot="6336034" flipV="1">
            <a:off x="8582351" y="380072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Rectangle 239">
            <a:extLst>
              <a:ext uri="{FF2B5EF4-FFF2-40B4-BE49-F238E27FC236}">
                <a16:creationId xmlns:a16="http://schemas.microsoft.com/office/drawing/2014/main" id="{1CCA36F6-A757-454A-BC09-FACF0C3E0DBC}"/>
              </a:ext>
            </a:extLst>
          </p:cNvPr>
          <p:cNvSpPr/>
          <p:nvPr/>
        </p:nvSpPr>
        <p:spPr>
          <a:xfrm rot="6336034" flipV="1">
            <a:off x="8003150" y="37767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FE377525-D102-4D62-91B3-0726696B8062}"/>
              </a:ext>
            </a:extLst>
          </p:cNvPr>
          <p:cNvSpPr/>
          <p:nvPr/>
        </p:nvSpPr>
        <p:spPr>
          <a:xfrm rot="6336034" flipV="1">
            <a:off x="8130761" y="380072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a:extLst>
              <a:ext uri="{FF2B5EF4-FFF2-40B4-BE49-F238E27FC236}">
                <a16:creationId xmlns:a16="http://schemas.microsoft.com/office/drawing/2014/main" id="{B68A9711-6967-4F0E-8162-70087045E47A}"/>
              </a:ext>
            </a:extLst>
          </p:cNvPr>
          <p:cNvSpPr/>
          <p:nvPr/>
        </p:nvSpPr>
        <p:spPr>
          <a:xfrm rot="5400000" flipV="1">
            <a:off x="8522849" y="381802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6475DEA7-7588-4F07-B949-1A50A58BBB57}"/>
              </a:ext>
            </a:extLst>
          </p:cNvPr>
          <p:cNvSpPr/>
          <p:nvPr/>
        </p:nvSpPr>
        <p:spPr>
          <a:xfrm rot="5400000" flipV="1">
            <a:off x="8205630" y="385823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EFEF7463-C523-42B7-9EFF-1484C4AF2699}"/>
              </a:ext>
            </a:extLst>
          </p:cNvPr>
          <p:cNvSpPr/>
          <p:nvPr/>
        </p:nvSpPr>
        <p:spPr>
          <a:xfrm rot="5400000" flipV="1">
            <a:off x="8330095" y="388988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EF39C2DB-6821-4A97-B95F-977BC7887541}"/>
              </a:ext>
            </a:extLst>
          </p:cNvPr>
          <p:cNvSpPr/>
          <p:nvPr/>
        </p:nvSpPr>
        <p:spPr>
          <a:xfrm rot="5400000" flipV="1">
            <a:off x="7924537" y="373435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Rectangle 245">
            <a:extLst>
              <a:ext uri="{FF2B5EF4-FFF2-40B4-BE49-F238E27FC236}">
                <a16:creationId xmlns:a16="http://schemas.microsoft.com/office/drawing/2014/main" id="{40BC972B-9A90-4A1A-9364-FFF3925EC8F3}"/>
              </a:ext>
            </a:extLst>
          </p:cNvPr>
          <p:cNvSpPr/>
          <p:nvPr/>
        </p:nvSpPr>
        <p:spPr>
          <a:xfrm rot="5400000" flipV="1">
            <a:off x="8049478" y="385058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DC2F339C-A481-4B84-B2E9-F08BB47E02EB}"/>
              </a:ext>
            </a:extLst>
          </p:cNvPr>
          <p:cNvSpPr/>
          <p:nvPr/>
        </p:nvSpPr>
        <p:spPr>
          <a:xfrm rot="5400000" flipV="1">
            <a:off x="7778249" y="379139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Rectangle 247">
            <a:extLst>
              <a:ext uri="{FF2B5EF4-FFF2-40B4-BE49-F238E27FC236}">
                <a16:creationId xmlns:a16="http://schemas.microsoft.com/office/drawing/2014/main" id="{EDD73D96-6705-4B4B-B869-1004FDB26678}"/>
              </a:ext>
            </a:extLst>
          </p:cNvPr>
          <p:cNvSpPr/>
          <p:nvPr/>
        </p:nvSpPr>
        <p:spPr>
          <a:xfrm rot="6187649" flipV="1">
            <a:off x="7844869" y="377950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D6D8A205-E297-477D-9A93-C1F4297F43F6}"/>
              </a:ext>
            </a:extLst>
          </p:cNvPr>
          <p:cNvSpPr/>
          <p:nvPr/>
        </p:nvSpPr>
        <p:spPr>
          <a:xfrm rot="5400000" flipV="1">
            <a:off x="7671763" y="384631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Rectangle 249">
            <a:extLst>
              <a:ext uri="{FF2B5EF4-FFF2-40B4-BE49-F238E27FC236}">
                <a16:creationId xmlns:a16="http://schemas.microsoft.com/office/drawing/2014/main" id="{E9AA7834-FF35-4609-8D3E-518DEAFFB206}"/>
              </a:ext>
            </a:extLst>
          </p:cNvPr>
          <p:cNvSpPr/>
          <p:nvPr/>
        </p:nvSpPr>
        <p:spPr>
          <a:xfrm rot="5769731" flipV="1">
            <a:off x="7630885" y="384931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98EE136F-56EA-4B89-B256-22D3C48DCEA3}"/>
              </a:ext>
            </a:extLst>
          </p:cNvPr>
          <p:cNvSpPr/>
          <p:nvPr/>
        </p:nvSpPr>
        <p:spPr>
          <a:xfrm rot="6336034" flipV="1">
            <a:off x="8769766" y="384540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8BED4032-B626-4012-BD27-19B4B3346723}"/>
              </a:ext>
            </a:extLst>
          </p:cNvPr>
          <p:cNvSpPr/>
          <p:nvPr/>
        </p:nvSpPr>
        <p:spPr>
          <a:xfrm rot="4269486" flipV="1">
            <a:off x="8748265" y="3806454"/>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314D3AD5-B759-4E8B-A24A-1A0069C07D03}"/>
              </a:ext>
            </a:extLst>
          </p:cNvPr>
          <p:cNvSpPr/>
          <p:nvPr/>
        </p:nvSpPr>
        <p:spPr>
          <a:xfrm rot="4269486" flipV="1">
            <a:off x="8145649" y="382521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08A3ED8E-696D-4C26-BF6A-BA9CB5AE72CA}"/>
              </a:ext>
            </a:extLst>
          </p:cNvPr>
          <p:cNvSpPr/>
          <p:nvPr/>
        </p:nvSpPr>
        <p:spPr>
          <a:xfrm rot="4269486" flipV="1">
            <a:off x="7844561" y="375415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489F9140-4568-46DD-B492-31DC98BB033A}"/>
              </a:ext>
            </a:extLst>
          </p:cNvPr>
          <p:cNvSpPr/>
          <p:nvPr/>
        </p:nvSpPr>
        <p:spPr>
          <a:xfrm rot="4269486" flipV="1">
            <a:off x="8418141" y="375414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08FBE7F8-63D8-493D-AD19-E2F22796B9F4}"/>
              </a:ext>
            </a:extLst>
          </p:cNvPr>
          <p:cNvSpPr/>
          <p:nvPr/>
        </p:nvSpPr>
        <p:spPr>
          <a:xfrm rot="6336034" flipV="1">
            <a:off x="8270893" y="3806272"/>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B155BB32-AF32-4484-85B8-4C4CF6D3BD76}"/>
              </a:ext>
            </a:extLst>
          </p:cNvPr>
          <p:cNvSpPr/>
          <p:nvPr/>
        </p:nvSpPr>
        <p:spPr>
          <a:xfrm rot="5400000" flipV="1">
            <a:off x="8402915" y="378119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A50AF880-D5C4-40D8-B399-71583BAFF064}"/>
              </a:ext>
            </a:extLst>
          </p:cNvPr>
          <p:cNvSpPr/>
          <p:nvPr/>
        </p:nvSpPr>
        <p:spPr>
          <a:xfrm rot="5400000" flipV="1">
            <a:off x="8624372" y="385213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6A8BC0BB-22B8-4734-A100-12D565E7EC83}"/>
              </a:ext>
            </a:extLst>
          </p:cNvPr>
          <p:cNvSpPr/>
          <p:nvPr/>
        </p:nvSpPr>
        <p:spPr>
          <a:xfrm rot="5400000" flipV="1">
            <a:off x="8691291" y="387594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CB597F86-50FB-4330-A81B-FF7EDEDA7B5D}"/>
              </a:ext>
            </a:extLst>
          </p:cNvPr>
          <p:cNvSpPr/>
          <p:nvPr/>
        </p:nvSpPr>
        <p:spPr>
          <a:xfrm rot="6336034" flipV="1">
            <a:off x="8425494" y="387932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422C2A0E-E8D5-46EA-8694-BC5696BCA7C8}"/>
              </a:ext>
            </a:extLst>
          </p:cNvPr>
          <p:cNvSpPr/>
          <p:nvPr/>
        </p:nvSpPr>
        <p:spPr>
          <a:xfrm rot="6336034" flipV="1">
            <a:off x="8881160" y="3821890"/>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B39CADAE-E0BF-4932-8A0E-D38412629E1B}"/>
              </a:ext>
            </a:extLst>
          </p:cNvPr>
          <p:cNvSpPr/>
          <p:nvPr/>
        </p:nvSpPr>
        <p:spPr>
          <a:xfrm rot="5400000" flipV="1">
            <a:off x="8831349" y="3761361"/>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C233D9D-69AC-4BF2-BB85-F020C3006649}"/>
              </a:ext>
            </a:extLst>
          </p:cNvPr>
          <p:cNvSpPr/>
          <p:nvPr/>
        </p:nvSpPr>
        <p:spPr>
          <a:xfrm rot="5400000" flipV="1">
            <a:off x="8933555" y="3882319"/>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3039279C-8D55-4F41-96CB-63B77E02DABB}"/>
              </a:ext>
            </a:extLst>
          </p:cNvPr>
          <p:cNvSpPr/>
          <p:nvPr/>
        </p:nvSpPr>
        <p:spPr>
          <a:xfrm rot="4837432" flipV="1">
            <a:off x="9465048" y="3779577"/>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3A874B3A-CAE5-489B-B348-230A787A8B0A}"/>
              </a:ext>
            </a:extLst>
          </p:cNvPr>
          <p:cNvSpPr/>
          <p:nvPr/>
        </p:nvSpPr>
        <p:spPr>
          <a:xfrm rot="4837432" flipV="1">
            <a:off x="9273164" y="377719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 name="Rectangle 265">
            <a:extLst>
              <a:ext uri="{FF2B5EF4-FFF2-40B4-BE49-F238E27FC236}">
                <a16:creationId xmlns:a16="http://schemas.microsoft.com/office/drawing/2014/main" id="{59D3AB23-4456-4F80-BC14-1DBCF001FC72}"/>
              </a:ext>
            </a:extLst>
          </p:cNvPr>
          <p:cNvSpPr/>
          <p:nvPr/>
        </p:nvSpPr>
        <p:spPr>
          <a:xfrm rot="5400000" flipV="1">
            <a:off x="9213826" y="3878343"/>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C413E57E-F42D-404D-8044-8C990304A50F}"/>
              </a:ext>
            </a:extLst>
          </p:cNvPr>
          <p:cNvSpPr/>
          <p:nvPr/>
        </p:nvSpPr>
        <p:spPr>
          <a:xfrm rot="5400000" flipV="1">
            <a:off x="9330094" y="3775806"/>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 name="Rectangle 269">
            <a:extLst>
              <a:ext uri="{FF2B5EF4-FFF2-40B4-BE49-F238E27FC236}">
                <a16:creationId xmlns:a16="http://schemas.microsoft.com/office/drawing/2014/main" id="{E23E58C2-82A2-470C-968A-118916ACF561}"/>
              </a:ext>
            </a:extLst>
          </p:cNvPr>
          <p:cNvSpPr/>
          <p:nvPr/>
        </p:nvSpPr>
        <p:spPr>
          <a:xfrm rot="6336034" flipV="1">
            <a:off x="9476006" y="3788318"/>
            <a:ext cx="349428" cy="4571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Oval 272">
            <a:extLst>
              <a:ext uri="{FF2B5EF4-FFF2-40B4-BE49-F238E27FC236}">
                <a16:creationId xmlns:a16="http://schemas.microsoft.com/office/drawing/2014/main" id="{24F46691-476C-471F-A5C8-FC179041F6EA}"/>
              </a:ext>
            </a:extLst>
          </p:cNvPr>
          <p:cNvSpPr/>
          <p:nvPr/>
        </p:nvSpPr>
        <p:spPr>
          <a:xfrm>
            <a:off x="5647634" y="3514300"/>
            <a:ext cx="45719" cy="82693"/>
          </a:xfrm>
          <a:prstGeom prst="ellipse">
            <a:avLst/>
          </a:prstGeom>
          <a:solidFill>
            <a:srgbClr val="6A5C42"/>
          </a:solidFill>
          <a:ln>
            <a:solidFill>
              <a:srgbClr val="6A5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ight Brace 107">
            <a:extLst>
              <a:ext uri="{FF2B5EF4-FFF2-40B4-BE49-F238E27FC236}">
                <a16:creationId xmlns:a16="http://schemas.microsoft.com/office/drawing/2014/main" id="{B8C2C138-FCF6-4404-85B8-2B1BAEE212F5}"/>
              </a:ext>
            </a:extLst>
          </p:cNvPr>
          <p:cNvSpPr/>
          <p:nvPr/>
        </p:nvSpPr>
        <p:spPr>
          <a:xfrm>
            <a:off x="9806235" y="3547756"/>
            <a:ext cx="76943" cy="552475"/>
          </a:xfrm>
          <a:prstGeom prst="rightBrace">
            <a:avLst>
              <a:gd name="adj1" fmla="val 0"/>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effectLst/>
              <a:uLnTx/>
              <a:uFillTx/>
              <a:latin typeface="Calibri" panose="020F0502020204030204"/>
              <a:ea typeface="+mn-ea"/>
              <a:cs typeface="+mn-cs"/>
            </a:endParaRPr>
          </a:p>
        </p:txBody>
      </p:sp>
      <p:sp>
        <p:nvSpPr>
          <p:cNvPr id="107" name="Right Brace 106">
            <a:extLst>
              <a:ext uri="{FF2B5EF4-FFF2-40B4-BE49-F238E27FC236}">
                <a16:creationId xmlns:a16="http://schemas.microsoft.com/office/drawing/2014/main" id="{C85CDF9E-387A-4CD7-B78F-265BA6CD777B}"/>
              </a:ext>
            </a:extLst>
          </p:cNvPr>
          <p:cNvSpPr/>
          <p:nvPr/>
        </p:nvSpPr>
        <p:spPr>
          <a:xfrm>
            <a:off x="9696654" y="2333711"/>
            <a:ext cx="142239" cy="1766520"/>
          </a:xfrm>
          <a:prstGeom prst="rightBrace">
            <a:avLst>
              <a:gd name="adj1" fmla="val 0"/>
              <a:gd name="adj2" fmla="val 24119"/>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74" name="Straight Arrow Connector 273">
            <a:extLst>
              <a:ext uri="{FF2B5EF4-FFF2-40B4-BE49-F238E27FC236}">
                <a16:creationId xmlns:a16="http://schemas.microsoft.com/office/drawing/2014/main" id="{B3EEBC93-EAF9-4876-900E-C36601703469}"/>
              </a:ext>
            </a:extLst>
          </p:cNvPr>
          <p:cNvCxnSpPr>
            <a:cxnSpLocks/>
          </p:cNvCxnSpPr>
          <p:nvPr/>
        </p:nvCxnSpPr>
        <p:spPr>
          <a:xfrm>
            <a:off x="1435276" y="2333711"/>
            <a:ext cx="0" cy="10389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D6D09C68-4610-44E2-88C7-DE7CDA5145F3}"/>
              </a:ext>
            </a:extLst>
          </p:cNvPr>
          <p:cNvCxnSpPr>
            <a:cxnSpLocks/>
          </p:cNvCxnSpPr>
          <p:nvPr/>
        </p:nvCxnSpPr>
        <p:spPr>
          <a:xfrm>
            <a:off x="4677792" y="1652692"/>
            <a:ext cx="2844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72123DB8-D2B0-48E6-8268-D31E43826C3B}"/>
              </a:ext>
            </a:extLst>
          </p:cNvPr>
          <p:cNvCxnSpPr>
            <a:cxnSpLocks/>
          </p:cNvCxnSpPr>
          <p:nvPr/>
        </p:nvCxnSpPr>
        <p:spPr>
          <a:xfrm>
            <a:off x="4675790" y="1766992"/>
            <a:ext cx="1260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4E86B1C8-321F-4B1C-8EFF-142A50E4C075}"/>
              </a:ext>
            </a:extLst>
          </p:cNvPr>
          <p:cNvCxnSpPr>
            <a:cxnSpLocks/>
          </p:cNvCxnSpPr>
          <p:nvPr/>
        </p:nvCxnSpPr>
        <p:spPr>
          <a:xfrm>
            <a:off x="1480979" y="2333711"/>
            <a:ext cx="0" cy="540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09A597B-081E-44AC-9D46-663B3094E007}"/>
              </a:ext>
            </a:extLst>
          </p:cNvPr>
          <p:cNvCxnSpPr>
            <a:cxnSpLocks/>
          </p:cNvCxnSpPr>
          <p:nvPr/>
        </p:nvCxnSpPr>
        <p:spPr>
          <a:xfrm>
            <a:off x="1543389" y="2333711"/>
            <a:ext cx="0" cy="828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F85E1716-7783-4000-AD38-A4E584518DD2}"/>
              </a:ext>
            </a:extLst>
          </p:cNvPr>
          <p:cNvSpPr/>
          <p:nvPr/>
        </p:nvSpPr>
        <p:spPr>
          <a:xfrm rot="1168662">
            <a:off x="1582891" y="1951512"/>
            <a:ext cx="45719" cy="71038"/>
          </a:xfrm>
          <a:prstGeom prst="ellipse">
            <a:avLst/>
          </a:prstGeom>
          <a:solidFill>
            <a:srgbClr val="9F8A65"/>
          </a:solidFill>
          <a:ln>
            <a:solidFill>
              <a:srgbClr val="9F8A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Oval 278">
            <a:extLst>
              <a:ext uri="{FF2B5EF4-FFF2-40B4-BE49-F238E27FC236}">
                <a16:creationId xmlns:a16="http://schemas.microsoft.com/office/drawing/2014/main" id="{EE161FBE-78C6-49AD-BB7B-2B3859BA8567}"/>
              </a:ext>
            </a:extLst>
          </p:cNvPr>
          <p:cNvSpPr/>
          <p:nvPr/>
        </p:nvSpPr>
        <p:spPr>
          <a:xfrm rot="19107697">
            <a:off x="2195073" y="1961048"/>
            <a:ext cx="45719" cy="71038"/>
          </a:xfrm>
          <a:prstGeom prst="ellipse">
            <a:avLst/>
          </a:prstGeom>
          <a:solidFill>
            <a:srgbClr val="9F8A65"/>
          </a:solidFill>
          <a:ln>
            <a:solidFill>
              <a:srgbClr val="9F8A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 name="Oval 279">
            <a:extLst>
              <a:ext uri="{FF2B5EF4-FFF2-40B4-BE49-F238E27FC236}">
                <a16:creationId xmlns:a16="http://schemas.microsoft.com/office/drawing/2014/main" id="{E5DA7E48-9A3A-4936-B180-709105DA2BB8}"/>
              </a:ext>
            </a:extLst>
          </p:cNvPr>
          <p:cNvSpPr/>
          <p:nvPr/>
        </p:nvSpPr>
        <p:spPr>
          <a:xfrm rot="21054563">
            <a:off x="2903544" y="2000577"/>
            <a:ext cx="45719" cy="71038"/>
          </a:xfrm>
          <a:prstGeom prst="ellipse">
            <a:avLst/>
          </a:prstGeom>
          <a:solidFill>
            <a:srgbClr val="9F8A65"/>
          </a:solidFill>
          <a:ln>
            <a:solidFill>
              <a:srgbClr val="9F8A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Oval 280">
            <a:extLst>
              <a:ext uri="{FF2B5EF4-FFF2-40B4-BE49-F238E27FC236}">
                <a16:creationId xmlns:a16="http://schemas.microsoft.com/office/drawing/2014/main" id="{672977BA-A6F1-4C8F-9CEA-655E29124BC6}"/>
              </a:ext>
            </a:extLst>
          </p:cNvPr>
          <p:cNvSpPr/>
          <p:nvPr/>
        </p:nvSpPr>
        <p:spPr>
          <a:xfrm rot="1940794">
            <a:off x="3638471" y="2103938"/>
            <a:ext cx="45719" cy="71038"/>
          </a:xfrm>
          <a:prstGeom prst="ellipse">
            <a:avLst/>
          </a:prstGeom>
          <a:solidFill>
            <a:srgbClr val="9F8A65"/>
          </a:solidFill>
          <a:ln>
            <a:solidFill>
              <a:srgbClr val="9F8A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 name="Oval 281">
            <a:extLst>
              <a:ext uri="{FF2B5EF4-FFF2-40B4-BE49-F238E27FC236}">
                <a16:creationId xmlns:a16="http://schemas.microsoft.com/office/drawing/2014/main" id="{8646E97C-3A46-4DF9-94F2-B069A16949C1}"/>
              </a:ext>
            </a:extLst>
          </p:cNvPr>
          <p:cNvSpPr/>
          <p:nvPr/>
        </p:nvSpPr>
        <p:spPr>
          <a:xfrm rot="4850493">
            <a:off x="4382012" y="2227884"/>
            <a:ext cx="45719" cy="71038"/>
          </a:xfrm>
          <a:prstGeom prst="ellipse">
            <a:avLst/>
          </a:prstGeom>
          <a:solidFill>
            <a:srgbClr val="9F8A65"/>
          </a:solidFill>
          <a:ln>
            <a:solidFill>
              <a:srgbClr val="9F8A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Oval 282">
            <a:extLst>
              <a:ext uri="{FF2B5EF4-FFF2-40B4-BE49-F238E27FC236}">
                <a16:creationId xmlns:a16="http://schemas.microsoft.com/office/drawing/2014/main" id="{224CB5CD-EA92-4FF1-ACAE-80CD6CA5CD96}"/>
              </a:ext>
            </a:extLst>
          </p:cNvPr>
          <p:cNvSpPr/>
          <p:nvPr/>
        </p:nvSpPr>
        <p:spPr>
          <a:xfrm rot="7311912">
            <a:off x="4998736" y="2463857"/>
            <a:ext cx="45719" cy="71038"/>
          </a:xfrm>
          <a:prstGeom prst="ellipse">
            <a:avLst/>
          </a:prstGeom>
          <a:solidFill>
            <a:srgbClr val="9F8A65"/>
          </a:solidFill>
          <a:ln>
            <a:solidFill>
              <a:srgbClr val="9F8A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 name="Oval 283">
            <a:extLst>
              <a:ext uri="{FF2B5EF4-FFF2-40B4-BE49-F238E27FC236}">
                <a16:creationId xmlns:a16="http://schemas.microsoft.com/office/drawing/2014/main" id="{3811AFF1-4ACE-479E-B95D-BE057A8A80A5}"/>
              </a:ext>
            </a:extLst>
          </p:cNvPr>
          <p:cNvSpPr/>
          <p:nvPr/>
        </p:nvSpPr>
        <p:spPr>
          <a:xfrm rot="9035195">
            <a:off x="5670493" y="2805237"/>
            <a:ext cx="45719" cy="71038"/>
          </a:xfrm>
          <a:prstGeom prst="ellipse">
            <a:avLst/>
          </a:prstGeom>
          <a:solidFill>
            <a:srgbClr val="9F8A65"/>
          </a:solidFill>
          <a:ln>
            <a:solidFill>
              <a:srgbClr val="9F8A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Oval 284">
            <a:extLst>
              <a:ext uri="{FF2B5EF4-FFF2-40B4-BE49-F238E27FC236}">
                <a16:creationId xmlns:a16="http://schemas.microsoft.com/office/drawing/2014/main" id="{858F6770-7B14-4600-814E-1431CED8F2F4}"/>
              </a:ext>
            </a:extLst>
          </p:cNvPr>
          <p:cNvSpPr/>
          <p:nvPr/>
        </p:nvSpPr>
        <p:spPr>
          <a:xfrm rot="11190339">
            <a:off x="6354132" y="3159373"/>
            <a:ext cx="45719" cy="71038"/>
          </a:xfrm>
          <a:prstGeom prst="ellipse">
            <a:avLst/>
          </a:prstGeom>
          <a:solidFill>
            <a:srgbClr val="9F8A65"/>
          </a:solidFill>
          <a:ln>
            <a:solidFill>
              <a:srgbClr val="9F8A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 name="Oval 285">
            <a:extLst>
              <a:ext uri="{FF2B5EF4-FFF2-40B4-BE49-F238E27FC236}">
                <a16:creationId xmlns:a16="http://schemas.microsoft.com/office/drawing/2014/main" id="{57E60B4D-3324-4B07-B7C6-BA469EE47487}"/>
              </a:ext>
            </a:extLst>
          </p:cNvPr>
          <p:cNvSpPr/>
          <p:nvPr/>
        </p:nvSpPr>
        <p:spPr>
          <a:xfrm rot="11993945">
            <a:off x="6979434" y="3534938"/>
            <a:ext cx="45719" cy="71038"/>
          </a:xfrm>
          <a:prstGeom prst="ellipse">
            <a:avLst/>
          </a:prstGeom>
          <a:solidFill>
            <a:srgbClr val="9F8A65"/>
          </a:solidFill>
          <a:ln>
            <a:solidFill>
              <a:srgbClr val="9F8A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Oval 286">
            <a:extLst>
              <a:ext uri="{FF2B5EF4-FFF2-40B4-BE49-F238E27FC236}">
                <a16:creationId xmlns:a16="http://schemas.microsoft.com/office/drawing/2014/main" id="{4984C753-33CD-4364-8B9C-3F00EB4E5339}"/>
              </a:ext>
            </a:extLst>
          </p:cNvPr>
          <p:cNvSpPr/>
          <p:nvPr/>
        </p:nvSpPr>
        <p:spPr>
          <a:xfrm rot="1168662">
            <a:off x="1560032" y="1960410"/>
            <a:ext cx="45719" cy="71038"/>
          </a:xfrm>
          <a:prstGeom prst="ellipse">
            <a:avLst/>
          </a:prstGeom>
          <a:solidFill>
            <a:srgbClr val="C1B39B"/>
          </a:solidFill>
          <a:ln>
            <a:solidFill>
              <a:srgbClr val="C1B3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 name="Oval 287">
            <a:extLst>
              <a:ext uri="{FF2B5EF4-FFF2-40B4-BE49-F238E27FC236}">
                <a16:creationId xmlns:a16="http://schemas.microsoft.com/office/drawing/2014/main" id="{5AC76BC0-583A-40A3-B046-1CF58F351AEE}"/>
              </a:ext>
            </a:extLst>
          </p:cNvPr>
          <p:cNvSpPr/>
          <p:nvPr/>
        </p:nvSpPr>
        <p:spPr>
          <a:xfrm rot="3055773">
            <a:off x="2195073" y="2144538"/>
            <a:ext cx="45719" cy="71038"/>
          </a:xfrm>
          <a:prstGeom prst="ellipse">
            <a:avLst/>
          </a:prstGeom>
          <a:solidFill>
            <a:srgbClr val="C1B39B"/>
          </a:solidFill>
          <a:ln>
            <a:solidFill>
              <a:srgbClr val="C1B3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Oval 288">
            <a:extLst>
              <a:ext uri="{FF2B5EF4-FFF2-40B4-BE49-F238E27FC236}">
                <a16:creationId xmlns:a16="http://schemas.microsoft.com/office/drawing/2014/main" id="{5D085A4F-CF73-45D5-BF66-288845E8413D}"/>
              </a:ext>
            </a:extLst>
          </p:cNvPr>
          <p:cNvSpPr/>
          <p:nvPr/>
        </p:nvSpPr>
        <p:spPr>
          <a:xfrm rot="6691641">
            <a:off x="2904301" y="2579561"/>
            <a:ext cx="45719" cy="71038"/>
          </a:xfrm>
          <a:prstGeom prst="ellipse">
            <a:avLst/>
          </a:prstGeom>
          <a:solidFill>
            <a:srgbClr val="C1B39B"/>
          </a:solidFill>
          <a:ln>
            <a:solidFill>
              <a:srgbClr val="C1B3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0" name="Oval 289">
            <a:extLst>
              <a:ext uri="{FF2B5EF4-FFF2-40B4-BE49-F238E27FC236}">
                <a16:creationId xmlns:a16="http://schemas.microsoft.com/office/drawing/2014/main" id="{3BE212F4-DB15-4878-A683-0D5C28796BA3}"/>
              </a:ext>
            </a:extLst>
          </p:cNvPr>
          <p:cNvSpPr/>
          <p:nvPr/>
        </p:nvSpPr>
        <p:spPr>
          <a:xfrm rot="10229422">
            <a:off x="3615761" y="2939937"/>
            <a:ext cx="45719" cy="71038"/>
          </a:xfrm>
          <a:prstGeom prst="ellipse">
            <a:avLst/>
          </a:prstGeom>
          <a:solidFill>
            <a:srgbClr val="C1B39B"/>
          </a:solidFill>
          <a:ln>
            <a:solidFill>
              <a:srgbClr val="C1B3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Oval 290">
            <a:extLst>
              <a:ext uri="{FF2B5EF4-FFF2-40B4-BE49-F238E27FC236}">
                <a16:creationId xmlns:a16="http://schemas.microsoft.com/office/drawing/2014/main" id="{1ECED6F2-3623-435C-BE5A-0C3209D5F24C}"/>
              </a:ext>
            </a:extLst>
          </p:cNvPr>
          <p:cNvSpPr/>
          <p:nvPr/>
        </p:nvSpPr>
        <p:spPr>
          <a:xfrm rot="14771721">
            <a:off x="4381891" y="3573987"/>
            <a:ext cx="45719" cy="71038"/>
          </a:xfrm>
          <a:prstGeom prst="ellipse">
            <a:avLst/>
          </a:prstGeom>
          <a:solidFill>
            <a:srgbClr val="C1B39B"/>
          </a:solidFill>
          <a:ln>
            <a:solidFill>
              <a:srgbClr val="C1B3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TextBox 292">
            <a:extLst>
              <a:ext uri="{FF2B5EF4-FFF2-40B4-BE49-F238E27FC236}">
                <a16:creationId xmlns:a16="http://schemas.microsoft.com/office/drawing/2014/main" id="{F0A16902-49C9-4A1F-A9BF-A750332D4521}"/>
              </a:ext>
            </a:extLst>
          </p:cNvPr>
          <p:cNvSpPr txBox="1"/>
          <p:nvPr/>
        </p:nvSpPr>
        <p:spPr>
          <a:xfrm>
            <a:off x="351053" y="2259227"/>
            <a:ext cx="110011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Calibri" panose="020F0502020204030204"/>
                <a:ea typeface="+mn-ea"/>
                <a:cs typeface="+mn-cs"/>
              </a:rPr>
              <a:t>Varying seed terminal velocities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latin typeface="Calibri" panose="020F0502020204030204"/>
              </a:rPr>
              <a:t>p</a:t>
            </a:r>
            <a:r>
              <a:rPr lang="en-GB" dirty="0">
                <a:latin typeface="Calibri" panose="020F0502020204030204"/>
              </a:rPr>
              <a:t>(</a:t>
            </a:r>
            <a:r>
              <a:rPr lang="en-GB" i="1" dirty="0">
                <a:latin typeface="Calibri" panose="020F0502020204030204"/>
              </a:rPr>
              <a:t>F</a:t>
            </a:r>
            <a:r>
              <a:rPr lang="en-GB" dirty="0">
                <a:latin typeface="Calibri" panose="020F0502020204030204"/>
              </a:rPr>
              <a:t>)</a:t>
            </a:r>
            <a:endParaRPr kumimoji="0" lang="en-GB" sz="1800" b="0" u="none" strike="noStrike" kern="1200" cap="none" spc="0" normalizeH="0" baseline="0" noProof="0" dirty="0">
              <a:ln>
                <a:noFill/>
              </a:ln>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96" name="TextBox 295">
                <a:extLst>
                  <a:ext uri="{FF2B5EF4-FFF2-40B4-BE49-F238E27FC236}">
                    <a16:creationId xmlns:a16="http://schemas.microsoft.com/office/drawing/2014/main" id="{833C5500-5A84-490D-8B9A-DC727DD6444F}"/>
                  </a:ext>
                </a:extLst>
              </p:cNvPr>
              <p:cNvSpPr txBox="1"/>
              <p:nvPr/>
            </p:nvSpPr>
            <p:spPr>
              <a:xfrm>
                <a:off x="3008844" y="4777864"/>
                <a:ext cx="6276653" cy="1918795"/>
              </a:xfrm>
              <a:prstGeom prst="rect">
                <a:avLst/>
              </a:prstGeom>
              <a:noFill/>
            </p:spPr>
            <p:txBody>
              <a:bodyPr wrap="square" rtlCol="0">
                <a:spAutoFit/>
              </a:bodyPr>
              <a:lstStyle/>
              <a:p>
                <a:pPr lvl="0" algn="ctr">
                  <a:defRPr/>
                </a:pPr>
                <a:r>
                  <a:rPr lang="en-GB" sz="4000" dirty="0">
                    <a:solidFill>
                      <a:schemeClr val="tx1"/>
                    </a:solidFill>
                  </a:rPr>
                  <a:t>Modified dispersal kernel</a:t>
                </a:r>
              </a:p>
              <a:p>
                <a:pPr lvl="0">
                  <a:defRPr/>
                </a:pPr>
                <a14:m>
                  <m:oMathPara xmlns:m="http://schemas.openxmlformats.org/officeDocument/2006/math">
                    <m:oMathParaPr>
                      <m:jc m:val="centerGroup"/>
                    </m:oMathParaPr>
                    <m:oMath xmlns:m="http://schemas.openxmlformats.org/officeDocument/2006/math">
                      <m:r>
                        <a:rPr lang="en-GB" sz="3000" i="1">
                          <a:solidFill>
                            <a:schemeClr val="tx1"/>
                          </a:solidFill>
                          <a:latin typeface="Cambria Math" panose="02040503050406030204" pitchFamily="18" charset="0"/>
                        </a:rPr>
                        <m:t>𝑘</m:t>
                      </m:r>
                      <m:d>
                        <m:dPr>
                          <m:ctrlPr>
                            <a:rPr lang="en-GB" sz="3000" i="1">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𝑟</m:t>
                          </m:r>
                        </m:e>
                      </m:d>
                      <m:r>
                        <a:rPr lang="en-GB" sz="3000" i="1">
                          <a:solidFill>
                            <a:schemeClr val="tx1"/>
                          </a:solidFill>
                          <a:latin typeface="Cambria Math" panose="02040503050406030204" pitchFamily="18" charset="0"/>
                        </a:rPr>
                        <m:t>=</m:t>
                      </m:r>
                      <m:nary>
                        <m:naryPr>
                          <m:chr m:val="∬"/>
                          <m:limLoc m:val="undOvr"/>
                          <m:subHide m:val="on"/>
                          <m:supHide m:val="on"/>
                          <m:ctrlPr>
                            <a:rPr lang="en-GB" sz="3000" i="1">
                              <a:solidFill>
                                <a:schemeClr val="tx1"/>
                              </a:solidFill>
                              <a:latin typeface="Cambria Math" panose="02040503050406030204" pitchFamily="18" charset="0"/>
                            </a:rPr>
                          </m:ctrlPr>
                        </m:naryPr>
                        <m:sub/>
                        <m:sup/>
                        <m:e>
                          <m:r>
                            <a:rPr lang="en-GB" sz="3000" i="1">
                              <a:solidFill>
                                <a:schemeClr val="tx1"/>
                              </a:solidFill>
                              <a:latin typeface="Cambria Math" panose="02040503050406030204" pitchFamily="18" charset="0"/>
                            </a:rPr>
                            <m:t>𝑝</m:t>
                          </m:r>
                          <m:d>
                            <m:dPr>
                              <m:ctrlPr>
                                <a:rPr lang="en-GB" sz="3000" i="1">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𝑟</m:t>
                              </m:r>
                            </m:e>
                          </m:d>
                          <m:r>
                            <a:rPr lang="en-GB" sz="3000" i="1">
                              <a:solidFill>
                                <a:schemeClr val="tx1"/>
                              </a:solidFill>
                              <a:latin typeface="Cambria Math" panose="02040503050406030204" pitchFamily="18" charset="0"/>
                            </a:rPr>
                            <m:t>𝑝</m:t>
                          </m:r>
                          <m:d>
                            <m:dPr>
                              <m:ctrlPr>
                                <a:rPr lang="en-GB" sz="3000" i="1">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𝑈</m:t>
                              </m:r>
                            </m:e>
                          </m:d>
                          <m:r>
                            <a:rPr lang="en-GB" sz="3000" i="1">
                              <a:solidFill>
                                <a:schemeClr val="tx1"/>
                              </a:solidFill>
                              <a:latin typeface="Cambria Math" panose="02040503050406030204" pitchFamily="18" charset="0"/>
                            </a:rPr>
                            <m:t>𝑝</m:t>
                          </m:r>
                          <m:d>
                            <m:dPr>
                              <m:ctrlPr>
                                <a:rPr lang="en-GB" sz="3000" i="1">
                                  <a:solidFill>
                                    <a:schemeClr val="tx1"/>
                                  </a:solidFill>
                                  <a:latin typeface="Cambria Math" panose="02040503050406030204" pitchFamily="18" charset="0"/>
                                </a:rPr>
                              </m:ctrlPr>
                            </m:dPr>
                            <m:e>
                              <m:r>
                                <a:rPr lang="en-GB" sz="3000" i="1">
                                  <a:solidFill>
                                    <a:schemeClr val="tx1"/>
                                  </a:solidFill>
                                  <a:latin typeface="Cambria Math" panose="02040503050406030204" pitchFamily="18" charset="0"/>
                                </a:rPr>
                                <m:t>𝐹</m:t>
                              </m:r>
                            </m:e>
                          </m:d>
                          <m:r>
                            <a:rPr lang="en-GB" sz="3000" i="1">
                              <a:solidFill>
                                <a:schemeClr val="tx1"/>
                              </a:solidFill>
                              <a:latin typeface="Cambria Math" panose="02040503050406030204" pitchFamily="18" charset="0"/>
                            </a:rPr>
                            <m:t> </m:t>
                          </m:r>
                          <m:r>
                            <a:rPr lang="en-GB" sz="3000" i="1">
                              <a:solidFill>
                                <a:schemeClr val="tx1"/>
                              </a:solidFill>
                              <a:latin typeface="Cambria Math" panose="02040503050406030204" pitchFamily="18" charset="0"/>
                            </a:rPr>
                            <m:t>𝑑𝑈𝑑𝐹</m:t>
                          </m:r>
                        </m:e>
                      </m:nary>
                    </m:oMath>
                  </m:oMathPara>
                </a14:m>
                <a:endParaRPr lang="en-GB" sz="3000" dirty="0">
                  <a:solidFill>
                    <a:schemeClr val="tx1"/>
                  </a:solidFill>
                </a:endParaRPr>
              </a:p>
            </p:txBody>
          </p:sp>
        </mc:Choice>
        <mc:Fallback xmlns="">
          <p:sp>
            <p:nvSpPr>
              <p:cNvPr id="296" name="TextBox 295">
                <a:extLst>
                  <a:ext uri="{FF2B5EF4-FFF2-40B4-BE49-F238E27FC236}">
                    <a16:creationId xmlns:a16="http://schemas.microsoft.com/office/drawing/2014/main" id="{833C5500-5A84-490D-8B9A-DC727DD6444F}"/>
                  </a:ext>
                </a:extLst>
              </p:cNvPr>
              <p:cNvSpPr txBox="1">
                <a:spLocks noRot="1" noChangeAspect="1" noMove="1" noResize="1" noEditPoints="1" noAdjustHandles="1" noChangeArrowheads="1" noChangeShapeType="1" noTextEdit="1"/>
              </p:cNvSpPr>
              <p:nvPr/>
            </p:nvSpPr>
            <p:spPr>
              <a:xfrm>
                <a:off x="3008844" y="4777864"/>
                <a:ext cx="6276653" cy="1918795"/>
              </a:xfrm>
              <a:prstGeom prst="rect">
                <a:avLst/>
              </a:prstGeom>
              <a:blipFill>
                <a:blip r:embed="rId2"/>
                <a:stretch>
                  <a:fillRect t="-5714"/>
                </a:stretch>
              </a:blipFill>
            </p:spPr>
            <p:txBody>
              <a:bodyPr/>
              <a:lstStyle/>
              <a:p>
                <a:r>
                  <a:rPr lang="en-GB">
                    <a:noFill/>
                  </a:rPr>
                  <a:t> </a:t>
                </a:r>
              </a:p>
            </p:txBody>
          </p:sp>
        </mc:Fallback>
      </mc:AlternateContent>
      <p:sp>
        <p:nvSpPr>
          <p:cNvPr id="2" name="Rectangle 1">
            <a:extLst>
              <a:ext uri="{FF2B5EF4-FFF2-40B4-BE49-F238E27FC236}">
                <a16:creationId xmlns:a16="http://schemas.microsoft.com/office/drawing/2014/main" id="{C92F8149-9903-42D6-A205-BB2673C90980}"/>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B416DD2-239F-469C-B587-1022A79D61C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9CA6E82A-A88D-4429-934D-88EC912110BA}"/>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4408A5E1-47FB-44D3-BE07-9D885F81DC99}"/>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3EF7F13-8374-4405-B7FE-CB41903BF48E}"/>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624A6A4-09B6-4831-BFD5-EC7B95A79E7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BFE8425-12FB-4DB0-8E6F-9BCB016DCF7D}"/>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3E94C42-014B-4D6D-970C-B599410BE030}"/>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01D785B-4DF6-43A3-A16F-233573698BCD}"/>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3499EAA-510E-4DED-A4CB-66D74BA078DF}"/>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0ECD0262-C3D6-4975-9B2E-076EB9D4D878}"/>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8E03F1B-69C0-482B-95B9-887B6B1D7FB5}"/>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Rectangle 223">
            <a:extLst>
              <a:ext uri="{FF2B5EF4-FFF2-40B4-BE49-F238E27FC236}">
                <a16:creationId xmlns:a16="http://schemas.microsoft.com/office/drawing/2014/main" id="{A5D29FE0-EAEB-429C-B8EC-A7C9D26AEC11}"/>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044E3C29-BBFB-46ED-8DBA-63385016AC8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79951063-D51C-447B-AB39-5CDF85A5E82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619C06E7-C015-4C5A-BC01-A5617C0D8268}"/>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6883078E-A85B-4BA9-BB51-64E9A71CCAF3}"/>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284D8EB2-C64E-4B5F-8A09-CE7E06ED6ED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6018E70-2203-4322-A76E-DBB7C91C5204}"/>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70D594C1-A6E9-4CA4-ABA0-BD376EF32A3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4D5002E2-13F6-4710-A3A3-56C75A25A0F1}"/>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7" name="Rectangle 316">
            <a:extLst>
              <a:ext uri="{FF2B5EF4-FFF2-40B4-BE49-F238E27FC236}">
                <a16:creationId xmlns:a16="http://schemas.microsoft.com/office/drawing/2014/main" id="{5219911C-8C3F-4ACD-8B94-29C17DE9708A}"/>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Rectangle 318">
            <a:extLst>
              <a:ext uri="{FF2B5EF4-FFF2-40B4-BE49-F238E27FC236}">
                <a16:creationId xmlns:a16="http://schemas.microsoft.com/office/drawing/2014/main" id="{71592D55-9A14-4713-97F1-6CFC7AD312A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A0247C6C-417F-4D94-8FBF-2718F5451347}"/>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2" name="Rectangle 321">
            <a:extLst>
              <a:ext uri="{FF2B5EF4-FFF2-40B4-BE49-F238E27FC236}">
                <a16:creationId xmlns:a16="http://schemas.microsoft.com/office/drawing/2014/main" id="{071D9D1E-4621-4DDD-BB5F-6353FE5C3553}"/>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4" name="Rectangle 323">
            <a:extLst>
              <a:ext uri="{FF2B5EF4-FFF2-40B4-BE49-F238E27FC236}">
                <a16:creationId xmlns:a16="http://schemas.microsoft.com/office/drawing/2014/main" id="{5C7D4932-15AC-408F-9101-327B82B5B97B}"/>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6" name="Rectangle 325">
            <a:extLst>
              <a:ext uri="{FF2B5EF4-FFF2-40B4-BE49-F238E27FC236}">
                <a16:creationId xmlns:a16="http://schemas.microsoft.com/office/drawing/2014/main" id="{E38D75F6-7099-46A2-8267-BA275865AFEF}"/>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8" name="Rectangle 327">
            <a:extLst>
              <a:ext uri="{FF2B5EF4-FFF2-40B4-BE49-F238E27FC236}">
                <a16:creationId xmlns:a16="http://schemas.microsoft.com/office/drawing/2014/main" id="{D91969DA-0C2C-4988-A366-EC5A8B6080F0}"/>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0" name="Rectangle 329">
            <a:extLst>
              <a:ext uri="{FF2B5EF4-FFF2-40B4-BE49-F238E27FC236}">
                <a16:creationId xmlns:a16="http://schemas.microsoft.com/office/drawing/2014/main" id="{B15B3828-FB53-4375-A1B6-460C4059498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2" name="Rectangle 331">
            <a:extLst>
              <a:ext uri="{FF2B5EF4-FFF2-40B4-BE49-F238E27FC236}">
                <a16:creationId xmlns:a16="http://schemas.microsoft.com/office/drawing/2014/main" id="{6C5154FF-EF0B-4FD1-A2C1-F61EEAC1B15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4" name="Rectangle 333">
            <a:extLst>
              <a:ext uri="{FF2B5EF4-FFF2-40B4-BE49-F238E27FC236}">
                <a16:creationId xmlns:a16="http://schemas.microsoft.com/office/drawing/2014/main" id="{2EF91BFA-33DB-440C-BC6E-86F785FAD44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6" name="Rectangle 335">
            <a:extLst>
              <a:ext uri="{FF2B5EF4-FFF2-40B4-BE49-F238E27FC236}">
                <a16:creationId xmlns:a16="http://schemas.microsoft.com/office/drawing/2014/main" id="{BE8EEE12-4834-4D61-9E60-948A658457C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8" name="Rectangle 337">
            <a:extLst>
              <a:ext uri="{FF2B5EF4-FFF2-40B4-BE49-F238E27FC236}">
                <a16:creationId xmlns:a16="http://schemas.microsoft.com/office/drawing/2014/main" id="{5328E82A-BE76-4860-A75D-BE03E520A750}"/>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0" name="Rectangle 339">
            <a:extLst>
              <a:ext uri="{FF2B5EF4-FFF2-40B4-BE49-F238E27FC236}">
                <a16:creationId xmlns:a16="http://schemas.microsoft.com/office/drawing/2014/main" id="{B4794D15-AA32-45FF-BCEC-16DE70810E89}"/>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2" name="Rectangle 341">
            <a:extLst>
              <a:ext uri="{FF2B5EF4-FFF2-40B4-BE49-F238E27FC236}">
                <a16:creationId xmlns:a16="http://schemas.microsoft.com/office/drawing/2014/main" id="{713546EE-860B-47CE-91FF-2CD058040A72}"/>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Rectangle 343">
            <a:extLst>
              <a:ext uri="{FF2B5EF4-FFF2-40B4-BE49-F238E27FC236}">
                <a16:creationId xmlns:a16="http://schemas.microsoft.com/office/drawing/2014/main" id="{37D112DC-AEAE-4C07-A3A9-73DA8FB1B229}"/>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6" name="Rectangle 345">
            <a:extLst>
              <a:ext uri="{FF2B5EF4-FFF2-40B4-BE49-F238E27FC236}">
                <a16:creationId xmlns:a16="http://schemas.microsoft.com/office/drawing/2014/main" id="{6697DCBF-8E4F-4DB0-80AE-F4C2A0C34434}"/>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FB5D3999-F1C3-464C-875D-A022B91A8F13}"/>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65F9C301-C2B9-446E-8B7A-4C250722499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 name="Rectangle 210">
            <a:extLst>
              <a:ext uri="{FF2B5EF4-FFF2-40B4-BE49-F238E27FC236}">
                <a16:creationId xmlns:a16="http://schemas.microsoft.com/office/drawing/2014/main" id="{B4379276-626A-4275-9A4F-04602A2A73A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Rectangle 211">
            <a:extLst>
              <a:ext uri="{FF2B5EF4-FFF2-40B4-BE49-F238E27FC236}">
                <a16:creationId xmlns:a16="http://schemas.microsoft.com/office/drawing/2014/main" id="{B3A90399-37A4-4BAE-A2AD-EABEC3D11AB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C66AE064-C35E-4899-919C-65DB1B45B33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Rectangle 213">
            <a:extLst>
              <a:ext uri="{FF2B5EF4-FFF2-40B4-BE49-F238E27FC236}">
                <a16:creationId xmlns:a16="http://schemas.microsoft.com/office/drawing/2014/main" id="{883B1E44-25B7-43F4-844E-3FCFC19A78D1}"/>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9117E971-1C34-40D6-AEA3-F42C7D34BBCA}"/>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Rectangle 215">
            <a:extLst>
              <a:ext uri="{FF2B5EF4-FFF2-40B4-BE49-F238E27FC236}">
                <a16:creationId xmlns:a16="http://schemas.microsoft.com/office/drawing/2014/main" id="{26E30534-1D81-4646-92D3-8FEA74D78D06}"/>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E6CBAAB4-EDBF-4202-A381-6D682A5FA0CF}"/>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Rectangle 217">
            <a:extLst>
              <a:ext uri="{FF2B5EF4-FFF2-40B4-BE49-F238E27FC236}">
                <a16:creationId xmlns:a16="http://schemas.microsoft.com/office/drawing/2014/main" id="{B0989DC7-D970-4ABA-92F4-704D76BAE431}"/>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7057AA88-FCF9-44DD-873B-9BBFE3986A7A}"/>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Rectangle 219">
            <a:extLst>
              <a:ext uri="{FF2B5EF4-FFF2-40B4-BE49-F238E27FC236}">
                <a16:creationId xmlns:a16="http://schemas.microsoft.com/office/drawing/2014/main" id="{91696A57-A3B6-4F21-A154-CB41D662196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270100FD-FC72-4D51-8E87-C87C80EED836}"/>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Rectangle 221">
            <a:extLst>
              <a:ext uri="{FF2B5EF4-FFF2-40B4-BE49-F238E27FC236}">
                <a16:creationId xmlns:a16="http://schemas.microsoft.com/office/drawing/2014/main" id="{E33E55AB-1C5F-4F17-B702-27AD701DCDBE}"/>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B9332E03-64D2-4DC8-ABA0-47E7FA419A1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723D8316-9831-45A8-8524-7111FFFB3C59}"/>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15CCAB02-00E4-4FC9-8470-AB80250FEE72}"/>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9" name="Rectangle 368">
            <a:extLst>
              <a:ext uri="{FF2B5EF4-FFF2-40B4-BE49-F238E27FC236}">
                <a16:creationId xmlns:a16="http://schemas.microsoft.com/office/drawing/2014/main" id="{C7B6C7B0-8A98-4ADD-9324-7B79A859A11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1" name="Rectangle 370">
            <a:extLst>
              <a:ext uri="{FF2B5EF4-FFF2-40B4-BE49-F238E27FC236}">
                <a16:creationId xmlns:a16="http://schemas.microsoft.com/office/drawing/2014/main" id="{46E62CCE-61D9-4F04-854B-D7D5C6F7EA5A}"/>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E4DC483B-BB08-4473-851C-22B3F66EA7C3}"/>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6CF2E21-08B9-4F11-BA14-2D05F436A855}"/>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EF5E879-1A4D-4702-A774-EF795512FD21}"/>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6696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2D06999-0AE7-4ECF-991E-2E1A6D737DA5}"/>
              </a:ext>
            </a:extLst>
          </p:cNvPr>
          <p:cNvSpPr txBox="1"/>
          <p:nvPr/>
        </p:nvSpPr>
        <p:spPr>
          <a:xfrm>
            <a:off x="5446699" y="930034"/>
            <a:ext cx="6078654" cy="769441"/>
          </a:xfrm>
          <a:prstGeom prst="rect">
            <a:avLst/>
          </a:prstGeom>
          <a:noFill/>
        </p:spPr>
        <p:txBody>
          <a:bodyPr wrap="square" rtlCol="0">
            <a:spAutoFit/>
          </a:bodyPr>
          <a:lstStyle/>
          <a:p>
            <a:r>
              <a:rPr lang="en-GB" sz="2200" i="1" dirty="0"/>
              <a:t>We’ve covered how to simulate wind dispersal, but what about warming?</a:t>
            </a:r>
            <a:endParaRPr lang="en-GB" sz="2200" dirty="0"/>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close up of a snow covered field&#10;&#10;Description automatically generated">
            <a:extLst>
              <a:ext uri="{FF2B5EF4-FFF2-40B4-BE49-F238E27FC236}">
                <a16:creationId xmlns:a16="http://schemas.microsoft.com/office/drawing/2014/main" id="{754C1802-EC03-4135-B283-8F8C223971AD}"/>
              </a:ext>
            </a:extLst>
          </p:cNvPr>
          <p:cNvPicPr>
            <a:picLocks noChangeAspect="1"/>
          </p:cNvPicPr>
          <p:nvPr/>
        </p:nvPicPr>
        <p:blipFill rotWithShape="1">
          <a:blip r:embed="rId2">
            <a:extLst>
              <a:ext uri="{28A0092B-C50C-407E-A947-70E740481C1C}">
                <a14:useLocalDpi xmlns:a14="http://schemas.microsoft.com/office/drawing/2010/main" val="0"/>
              </a:ext>
            </a:extLst>
          </a:blip>
          <a:srcRect l="2216" t="25549" r="5062" b="14990"/>
          <a:stretch/>
        </p:blipFill>
        <p:spPr>
          <a:xfrm>
            <a:off x="663075" y="1051053"/>
            <a:ext cx="4342685" cy="1966467"/>
          </a:xfrm>
          <a:prstGeom prst="rect">
            <a:avLst/>
          </a:prstGeom>
        </p:spPr>
      </p:pic>
      <p:sp>
        <p:nvSpPr>
          <p:cNvPr id="17" name="TextBox 16">
            <a:extLst>
              <a:ext uri="{FF2B5EF4-FFF2-40B4-BE49-F238E27FC236}">
                <a16:creationId xmlns:a16="http://schemas.microsoft.com/office/drawing/2014/main" id="{C6470EAD-5BD1-4C95-B9E8-798AE1D46FAC}"/>
              </a:ext>
            </a:extLst>
          </p:cNvPr>
          <p:cNvSpPr txBox="1"/>
          <p:nvPr/>
        </p:nvSpPr>
        <p:spPr>
          <a:xfrm>
            <a:off x="4050338" y="2846689"/>
            <a:ext cx="1445107" cy="200055"/>
          </a:xfrm>
          <a:prstGeom prst="rect">
            <a:avLst/>
          </a:prstGeom>
          <a:noFill/>
        </p:spPr>
        <p:txBody>
          <a:bodyPr wrap="square" rtlCol="0">
            <a:spAutoFit/>
          </a:bodyPr>
          <a:lstStyle/>
          <a:p>
            <a:r>
              <a:rPr lang="en-GB" sz="700" dirty="0">
                <a:solidFill>
                  <a:schemeClr val="bg1"/>
                </a:solidFill>
              </a:rPr>
              <a:t>Image source: T. Drees</a:t>
            </a:r>
          </a:p>
        </p:txBody>
      </p:sp>
      <p:pic>
        <p:nvPicPr>
          <p:cNvPr id="19" name="Picture 18">
            <a:extLst>
              <a:ext uri="{FF2B5EF4-FFF2-40B4-BE49-F238E27FC236}">
                <a16:creationId xmlns:a16="http://schemas.microsoft.com/office/drawing/2014/main" id="{4CD0FCAB-5473-4AB1-84EC-E45B49646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75" y="3355672"/>
            <a:ext cx="4339777" cy="2697334"/>
          </a:xfrm>
          <a:prstGeom prst="rect">
            <a:avLst/>
          </a:prstGeom>
        </p:spPr>
      </p:pic>
      <p:sp>
        <p:nvSpPr>
          <p:cNvPr id="20" name="TextBox 19">
            <a:extLst>
              <a:ext uri="{FF2B5EF4-FFF2-40B4-BE49-F238E27FC236}">
                <a16:creationId xmlns:a16="http://schemas.microsoft.com/office/drawing/2014/main" id="{4EF1C62C-6181-432C-BB7A-7ABB7F09A7A3}"/>
              </a:ext>
            </a:extLst>
          </p:cNvPr>
          <p:cNvSpPr txBox="1"/>
          <p:nvPr/>
        </p:nvSpPr>
        <p:spPr>
          <a:xfrm>
            <a:off x="4050338" y="5882802"/>
            <a:ext cx="1445107" cy="200055"/>
          </a:xfrm>
          <a:prstGeom prst="rect">
            <a:avLst/>
          </a:prstGeom>
          <a:noFill/>
        </p:spPr>
        <p:txBody>
          <a:bodyPr wrap="square" rtlCol="0">
            <a:spAutoFit/>
          </a:bodyPr>
          <a:lstStyle/>
          <a:p>
            <a:r>
              <a:rPr lang="en-GB" sz="700" dirty="0">
                <a:solidFill>
                  <a:schemeClr val="bg1"/>
                </a:solidFill>
              </a:rPr>
              <a:t>Image source: T. Drees</a:t>
            </a:r>
          </a:p>
        </p:txBody>
      </p:sp>
      <p:sp>
        <p:nvSpPr>
          <p:cNvPr id="14" name="Rectangle 13">
            <a:extLst>
              <a:ext uri="{FF2B5EF4-FFF2-40B4-BE49-F238E27FC236}">
                <a16:creationId xmlns:a16="http://schemas.microsoft.com/office/drawing/2014/main" id="{14C9FA4C-D242-427F-A461-DF0E2565398B}"/>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0C92492-CD8D-4F09-A5A4-D424385D64EC}"/>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814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2D06999-0AE7-4ECF-991E-2E1A6D737DA5}"/>
              </a:ext>
            </a:extLst>
          </p:cNvPr>
          <p:cNvSpPr txBox="1"/>
          <p:nvPr/>
        </p:nvSpPr>
        <p:spPr>
          <a:xfrm>
            <a:off x="5446699" y="930034"/>
            <a:ext cx="6078654" cy="4832092"/>
          </a:xfrm>
          <a:prstGeom prst="rect">
            <a:avLst/>
          </a:prstGeom>
          <a:noFill/>
        </p:spPr>
        <p:txBody>
          <a:bodyPr wrap="square" rtlCol="0">
            <a:spAutoFit/>
          </a:bodyPr>
          <a:lstStyle/>
          <a:p>
            <a:r>
              <a:rPr lang="en-GB" sz="2200" i="1" dirty="0"/>
              <a:t>We’ve covered how to simulate wind dispersal, but what about warming?</a:t>
            </a:r>
          </a:p>
          <a:p>
            <a:endParaRPr lang="en-GB" sz="2200" dirty="0"/>
          </a:p>
          <a:p>
            <a:r>
              <a:rPr lang="en-GB" sz="2200" dirty="0"/>
              <a:t>For treatment blocks of </a:t>
            </a:r>
            <a:r>
              <a:rPr lang="en-GB" sz="2200" i="1" dirty="0"/>
              <a:t>C. nutans</a:t>
            </a:r>
            <a:r>
              <a:rPr lang="en-GB" sz="2200" dirty="0"/>
              <a:t> and </a:t>
            </a:r>
            <a:r>
              <a:rPr lang="en-GB" sz="2200" i="1" dirty="0"/>
              <a:t>C. </a:t>
            </a:r>
            <a:r>
              <a:rPr lang="en-GB" sz="2200" i="1" dirty="0" err="1"/>
              <a:t>acanthoides</a:t>
            </a:r>
            <a:r>
              <a:rPr lang="en-GB" sz="2200" dirty="0"/>
              <a:t>, half of the individuals in each block received a fibreglass open-top chamber.</a:t>
            </a:r>
          </a:p>
          <a:p>
            <a:endParaRPr lang="en-GB" sz="2200" dirty="0"/>
          </a:p>
          <a:p>
            <a:r>
              <a:rPr lang="en-GB" sz="2200" dirty="0"/>
              <a:t>These chambers simulate a 0.58 </a:t>
            </a:r>
            <a:r>
              <a:rPr lang="en-GB" sz="2200" dirty="0">
                <a:latin typeface="Calibri" panose="020F0502020204030204" pitchFamily="34" charset="0"/>
                <a:cs typeface="Calibri" panose="020F0502020204030204" pitchFamily="34" charset="0"/>
              </a:rPr>
              <a:t>°</a:t>
            </a:r>
            <a:r>
              <a:rPr lang="en-GB" sz="2200" dirty="0"/>
              <a:t>C average increase in ambient temperature, and do not affect soil moisture or snow depth (Zhang </a:t>
            </a:r>
            <a:r>
              <a:rPr lang="en-GB" sz="2200" i="1" dirty="0"/>
              <a:t>et al.</a:t>
            </a:r>
            <a:r>
              <a:rPr lang="en-GB" sz="2200" dirty="0"/>
              <a:t> 2011).</a:t>
            </a:r>
          </a:p>
          <a:p>
            <a:endParaRPr lang="en-GB" sz="2200" dirty="0"/>
          </a:p>
          <a:p>
            <a:r>
              <a:rPr lang="en-GB" sz="2200" dirty="0"/>
              <a:t>Chambers were places around the thistles in the autumn and remained for the duration of the experiment.</a:t>
            </a:r>
          </a:p>
        </p:txBody>
      </p:sp>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close up of a snow covered field&#10;&#10;Description automatically generated">
            <a:extLst>
              <a:ext uri="{FF2B5EF4-FFF2-40B4-BE49-F238E27FC236}">
                <a16:creationId xmlns:a16="http://schemas.microsoft.com/office/drawing/2014/main" id="{754C1802-EC03-4135-B283-8F8C223971AD}"/>
              </a:ext>
            </a:extLst>
          </p:cNvPr>
          <p:cNvPicPr>
            <a:picLocks noChangeAspect="1"/>
          </p:cNvPicPr>
          <p:nvPr/>
        </p:nvPicPr>
        <p:blipFill rotWithShape="1">
          <a:blip r:embed="rId2">
            <a:extLst>
              <a:ext uri="{28A0092B-C50C-407E-A947-70E740481C1C}">
                <a14:useLocalDpi xmlns:a14="http://schemas.microsoft.com/office/drawing/2010/main" val="0"/>
              </a:ext>
            </a:extLst>
          </a:blip>
          <a:srcRect l="2216" t="25549" r="5062" b="14990"/>
          <a:stretch/>
        </p:blipFill>
        <p:spPr>
          <a:xfrm>
            <a:off x="663075" y="1051053"/>
            <a:ext cx="4342685" cy="1966467"/>
          </a:xfrm>
          <a:prstGeom prst="rect">
            <a:avLst/>
          </a:prstGeom>
        </p:spPr>
      </p:pic>
      <p:sp>
        <p:nvSpPr>
          <p:cNvPr id="17" name="TextBox 16">
            <a:extLst>
              <a:ext uri="{FF2B5EF4-FFF2-40B4-BE49-F238E27FC236}">
                <a16:creationId xmlns:a16="http://schemas.microsoft.com/office/drawing/2014/main" id="{C6470EAD-5BD1-4C95-B9E8-798AE1D46FAC}"/>
              </a:ext>
            </a:extLst>
          </p:cNvPr>
          <p:cNvSpPr txBox="1"/>
          <p:nvPr/>
        </p:nvSpPr>
        <p:spPr>
          <a:xfrm>
            <a:off x="4050338" y="2846689"/>
            <a:ext cx="1445107" cy="200055"/>
          </a:xfrm>
          <a:prstGeom prst="rect">
            <a:avLst/>
          </a:prstGeom>
          <a:noFill/>
        </p:spPr>
        <p:txBody>
          <a:bodyPr wrap="square" rtlCol="0">
            <a:spAutoFit/>
          </a:bodyPr>
          <a:lstStyle/>
          <a:p>
            <a:r>
              <a:rPr lang="en-GB" sz="700" dirty="0">
                <a:solidFill>
                  <a:schemeClr val="bg1"/>
                </a:solidFill>
              </a:rPr>
              <a:t>Image source: T. Drees</a:t>
            </a:r>
          </a:p>
        </p:txBody>
      </p:sp>
      <p:pic>
        <p:nvPicPr>
          <p:cNvPr id="19" name="Picture 18">
            <a:extLst>
              <a:ext uri="{FF2B5EF4-FFF2-40B4-BE49-F238E27FC236}">
                <a16:creationId xmlns:a16="http://schemas.microsoft.com/office/drawing/2014/main" id="{4CD0FCAB-5473-4AB1-84EC-E45B49646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75" y="3355672"/>
            <a:ext cx="4339777" cy="2697334"/>
          </a:xfrm>
          <a:prstGeom prst="rect">
            <a:avLst/>
          </a:prstGeom>
        </p:spPr>
      </p:pic>
      <p:sp>
        <p:nvSpPr>
          <p:cNvPr id="20" name="TextBox 19">
            <a:extLst>
              <a:ext uri="{FF2B5EF4-FFF2-40B4-BE49-F238E27FC236}">
                <a16:creationId xmlns:a16="http://schemas.microsoft.com/office/drawing/2014/main" id="{4EF1C62C-6181-432C-BB7A-7ABB7F09A7A3}"/>
              </a:ext>
            </a:extLst>
          </p:cNvPr>
          <p:cNvSpPr txBox="1"/>
          <p:nvPr/>
        </p:nvSpPr>
        <p:spPr>
          <a:xfrm>
            <a:off x="4050338" y="5882802"/>
            <a:ext cx="1445107" cy="200055"/>
          </a:xfrm>
          <a:prstGeom prst="rect">
            <a:avLst/>
          </a:prstGeom>
          <a:noFill/>
        </p:spPr>
        <p:txBody>
          <a:bodyPr wrap="square" rtlCol="0">
            <a:spAutoFit/>
          </a:bodyPr>
          <a:lstStyle/>
          <a:p>
            <a:r>
              <a:rPr lang="en-GB" sz="700" dirty="0">
                <a:solidFill>
                  <a:schemeClr val="bg1"/>
                </a:solidFill>
              </a:rPr>
              <a:t>Image source: T. Drees</a:t>
            </a:r>
          </a:p>
        </p:txBody>
      </p:sp>
      <p:sp>
        <p:nvSpPr>
          <p:cNvPr id="14" name="Rectangle 13">
            <a:extLst>
              <a:ext uri="{FF2B5EF4-FFF2-40B4-BE49-F238E27FC236}">
                <a16:creationId xmlns:a16="http://schemas.microsoft.com/office/drawing/2014/main" id="{DF3DD4E5-E154-4925-A64B-A555C1EEB92A}"/>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EA806656-E54B-4B42-A1E8-5A66562ED092}"/>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968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167A697D-C6CF-4CF2-9591-6E3AE28EAC31}"/>
              </a:ext>
            </a:extLst>
          </p:cNvPr>
          <p:cNvPicPr>
            <a:picLocks noChangeAspect="1"/>
          </p:cNvPicPr>
          <p:nvPr/>
        </p:nvPicPr>
        <p:blipFill rotWithShape="1">
          <a:blip r:embed="rId2"/>
          <a:srcRect l="37863" t="26518" r="30417" b="10815"/>
          <a:stretch/>
        </p:blipFill>
        <p:spPr>
          <a:xfrm>
            <a:off x="280761" y="930034"/>
            <a:ext cx="4921741" cy="5543352"/>
          </a:xfrm>
          <a:prstGeom prst="rect">
            <a:avLst/>
          </a:prstGeom>
        </p:spPr>
      </p:pic>
      <p:sp>
        <p:nvSpPr>
          <p:cNvPr id="15" name="TextBox 14">
            <a:extLst>
              <a:ext uri="{FF2B5EF4-FFF2-40B4-BE49-F238E27FC236}">
                <a16:creationId xmlns:a16="http://schemas.microsoft.com/office/drawing/2014/main" id="{DB0415CD-B5AE-4135-8F8E-4E45EF48573D}"/>
              </a:ext>
            </a:extLst>
          </p:cNvPr>
          <p:cNvSpPr txBox="1"/>
          <p:nvPr/>
        </p:nvSpPr>
        <p:spPr>
          <a:xfrm>
            <a:off x="5446699" y="930034"/>
            <a:ext cx="6078654" cy="1107996"/>
          </a:xfrm>
          <a:prstGeom prst="rect">
            <a:avLst/>
          </a:prstGeom>
          <a:noFill/>
        </p:spPr>
        <p:txBody>
          <a:bodyPr wrap="square" rtlCol="0">
            <a:spAutoFit/>
          </a:bodyPr>
          <a:lstStyle/>
          <a:p>
            <a:r>
              <a:rPr lang="en-GB" sz="2200" dirty="0"/>
              <a:t>Previous studies have shown that, at least in </a:t>
            </a:r>
            <a:r>
              <a:rPr lang="en-GB" sz="2200" i="1" dirty="0"/>
              <a:t>C. nutans</a:t>
            </a:r>
            <a:r>
              <a:rPr lang="en-GB" sz="2200" dirty="0"/>
              <a:t>, that warming increases mean height and shifts dispersal kernels to the right.</a:t>
            </a:r>
            <a:endParaRPr lang="en-GB" sz="2200" i="1" dirty="0"/>
          </a:p>
        </p:txBody>
      </p:sp>
      <p:sp>
        <p:nvSpPr>
          <p:cNvPr id="16" name="TextBox 15">
            <a:extLst>
              <a:ext uri="{FF2B5EF4-FFF2-40B4-BE49-F238E27FC236}">
                <a16:creationId xmlns:a16="http://schemas.microsoft.com/office/drawing/2014/main" id="{BC399816-1F68-4F77-811B-F91D4B043A22}"/>
              </a:ext>
            </a:extLst>
          </p:cNvPr>
          <p:cNvSpPr txBox="1"/>
          <p:nvPr/>
        </p:nvSpPr>
        <p:spPr>
          <a:xfrm>
            <a:off x="3533935" y="1102530"/>
            <a:ext cx="1850764" cy="215444"/>
          </a:xfrm>
          <a:prstGeom prst="rect">
            <a:avLst/>
          </a:prstGeom>
          <a:noFill/>
        </p:spPr>
        <p:txBody>
          <a:bodyPr wrap="square">
            <a:spAutoFit/>
          </a:bodyPr>
          <a:lstStyle/>
          <a:p>
            <a:r>
              <a:rPr lang="en-GB" sz="800" dirty="0"/>
              <a:t>Image source: Zhang et al (2011)</a:t>
            </a:r>
          </a:p>
        </p:txBody>
      </p:sp>
      <p:sp>
        <p:nvSpPr>
          <p:cNvPr id="17" name="Rectangle 16">
            <a:extLst>
              <a:ext uri="{FF2B5EF4-FFF2-40B4-BE49-F238E27FC236}">
                <a16:creationId xmlns:a16="http://schemas.microsoft.com/office/drawing/2014/main" id="{2FD3205C-3540-4A35-8AE5-970EBD098787}"/>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60A293E1-A153-4AE4-8EC8-E623A03C8C7A}"/>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819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167A697D-C6CF-4CF2-9591-6E3AE28EAC31}"/>
              </a:ext>
            </a:extLst>
          </p:cNvPr>
          <p:cNvPicPr>
            <a:picLocks noChangeAspect="1"/>
          </p:cNvPicPr>
          <p:nvPr/>
        </p:nvPicPr>
        <p:blipFill rotWithShape="1">
          <a:blip r:embed="rId2"/>
          <a:srcRect l="37863" t="26518" r="30417" b="10815"/>
          <a:stretch/>
        </p:blipFill>
        <p:spPr>
          <a:xfrm>
            <a:off x="280761" y="930034"/>
            <a:ext cx="4921741" cy="5543352"/>
          </a:xfrm>
          <a:prstGeom prst="rect">
            <a:avLst/>
          </a:prstGeom>
        </p:spPr>
      </p:pic>
      <p:sp>
        <p:nvSpPr>
          <p:cNvPr id="15" name="TextBox 14">
            <a:extLst>
              <a:ext uri="{FF2B5EF4-FFF2-40B4-BE49-F238E27FC236}">
                <a16:creationId xmlns:a16="http://schemas.microsoft.com/office/drawing/2014/main" id="{DB0415CD-B5AE-4135-8F8E-4E45EF48573D}"/>
              </a:ext>
            </a:extLst>
          </p:cNvPr>
          <p:cNvSpPr txBox="1"/>
          <p:nvPr/>
        </p:nvSpPr>
        <p:spPr>
          <a:xfrm>
            <a:off x="5446699" y="930034"/>
            <a:ext cx="6078654" cy="1785104"/>
          </a:xfrm>
          <a:prstGeom prst="rect">
            <a:avLst/>
          </a:prstGeom>
          <a:noFill/>
        </p:spPr>
        <p:txBody>
          <a:bodyPr wrap="square" rtlCol="0">
            <a:spAutoFit/>
          </a:bodyPr>
          <a:lstStyle/>
          <a:p>
            <a:r>
              <a:rPr lang="en-GB" sz="2200" dirty="0"/>
              <a:t>Previous studies have shown that, at least in </a:t>
            </a:r>
            <a:r>
              <a:rPr lang="en-GB" sz="2200" i="1" dirty="0"/>
              <a:t>C. nutans</a:t>
            </a:r>
            <a:r>
              <a:rPr lang="en-GB" sz="2200" dirty="0"/>
              <a:t>, that warming increases mean height and shifts dispersal kernels to the right.</a:t>
            </a:r>
          </a:p>
          <a:p>
            <a:endParaRPr lang="en-GB" sz="2200" dirty="0"/>
          </a:p>
          <a:p>
            <a:r>
              <a:rPr lang="en-GB" sz="2200" i="1" dirty="0"/>
              <a:t>However…</a:t>
            </a:r>
          </a:p>
        </p:txBody>
      </p:sp>
      <p:sp>
        <p:nvSpPr>
          <p:cNvPr id="16" name="TextBox 15">
            <a:extLst>
              <a:ext uri="{FF2B5EF4-FFF2-40B4-BE49-F238E27FC236}">
                <a16:creationId xmlns:a16="http://schemas.microsoft.com/office/drawing/2014/main" id="{FE306DFD-E101-497C-B02E-D7D7CA6326CB}"/>
              </a:ext>
            </a:extLst>
          </p:cNvPr>
          <p:cNvSpPr txBox="1"/>
          <p:nvPr/>
        </p:nvSpPr>
        <p:spPr>
          <a:xfrm>
            <a:off x="3533935" y="1102530"/>
            <a:ext cx="1850764" cy="215444"/>
          </a:xfrm>
          <a:prstGeom prst="rect">
            <a:avLst/>
          </a:prstGeom>
          <a:noFill/>
        </p:spPr>
        <p:txBody>
          <a:bodyPr wrap="square">
            <a:spAutoFit/>
          </a:bodyPr>
          <a:lstStyle/>
          <a:p>
            <a:r>
              <a:rPr lang="en-GB" sz="800" dirty="0"/>
              <a:t>Image source: Zhang et al (2011)</a:t>
            </a:r>
          </a:p>
        </p:txBody>
      </p:sp>
      <p:sp>
        <p:nvSpPr>
          <p:cNvPr id="17" name="Rectangle 16">
            <a:extLst>
              <a:ext uri="{FF2B5EF4-FFF2-40B4-BE49-F238E27FC236}">
                <a16:creationId xmlns:a16="http://schemas.microsoft.com/office/drawing/2014/main" id="{323F6FE2-2BD6-45BE-97F2-71D87D726BA8}"/>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E42D179-4525-444A-AF98-751B28C04733}"/>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2146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167A697D-C6CF-4CF2-9591-6E3AE28EAC31}"/>
              </a:ext>
            </a:extLst>
          </p:cNvPr>
          <p:cNvPicPr>
            <a:picLocks noChangeAspect="1"/>
          </p:cNvPicPr>
          <p:nvPr/>
        </p:nvPicPr>
        <p:blipFill rotWithShape="1">
          <a:blip r:embed="rId2"/>
          <a:srcRect l="37863" t="26518" r="30417" b="10815"/>
          <a:stretch/>
        </p:blipFill>
        <p:spPr>
          <a:xfrm>
            <a:off x="280761" y="930034"/>
            <a:ext cx="4921741" cy="5543352"/>
          </a:xfrm>
          <a:prstGeom prst="rect">
            <a:avLst/>
          </a:prstGeom>
        </p:spPr>
      </p:pic>
      <p:sp>
        <p:nvSpPr>
          <p:cNvPr id="69" name="TextBox 68">
            <a:extLst>
              <a:ext uri="{FF2B5EF4-FFF2-40B4-BE49-F238E27FC236}">
                <a16:creationId xmlns:a16="http://schemas.microsoft.com/office/drawing/2014/main" id="{7C202AD0-2734-4634-B1EC-63180958DD93}"/>
              </a:ext>
            </a:extLst>
          </p:cNvPr>
          <p:cNvSpPr txBox="1"/>
          <p:nvPr/>
        </p:nvSpPr>
        <p:spPr>
          <a:xfrm>
            <a:off x="3533935" y="1102530"/>
            <a:ext cx="1850764" cy="215444"/>
          </a:xfrm>
          <a:prstGeom prst="rect">
            <a:avLst/>
          </a:prstGeom>
          <a:noFill/>
        </p:spPr>
        <p:txBody>
          <a:bodyPr wrap="square">
            <a:spAutoFit/>
          </a:bodyPr>
          <a:lstStyle/>
          <a:p>
            <a:r>
              <a:rPr lang="en-GB" sz="800" dirty="0"/>
              <a:t>Image source: Zhang et al (2011)</a:t>
            </a:r>
          </a:p>
        </p:txBody>
      </p:sp>
      <p:sp>
        <p:nvSpPr>
          <p:cNvPr id="15" name="TextBox 14">
            <a:extLst>
              <a:ext uri="{FF2B5EF4-FFF2-40B4-BE49-F238E27FC236}">
                <a16:creationId xmlns:a16="http://schemas.microsoft.com/office/drawing/2014/main" id="{DB0415CD-B5AE-4135-8F8E-4E45EF48573D}"/>
              </a:ext>
            </a:extLst>
          </p:cNvPr>
          <p:cNvSpPr txBox="1"/>
          <p:nvPr/>
        </p:nvSpPr>
        <p:spPr>
          <a:xfrm>
            <a:off x="5446699" y="930034"/>
            <a:ext cx="6078654" cy="4154984"/>
          </a:xfrm>
          <a:prstGeom prst="rect">
            <a:avLst/>
          </a:prstGeom>
          <a:noFill/>
        </p:spPr>
        <p:txBody>
          <a:bodyPr wrap="square" rtlCol="0">
            <a:spAutoFit/>
          </a:bodyPr>
          <a:lstStyle/>
          <a:p>
            <a:r>
              <a:rPr lang="en-GB" sz="2200" dirty="0"/>
              <a:t>Previous studies have shown that, at least in </a:t>
            </a:r>
            <a:r>
              <a:rPr lang="en-GB" sz="2200" i="1" dirty="0"/>
              <a:t>C. nutans</a:t>
            </a:r>
            <a:r>
              <a:rPr lang="en-GB" sz="2200" dirty="0"/>
              <a:t>, that warming increases mean height and shifts dispersal kernels to the right.</a:t>
            </a:r>
          </a:p>
          <a:p>
            <a:endParaRPr lang="en-GB" sz="2200" dirty="0"/>
          </a:p>
          <a:p>
            <a:r>
              <a:rPr lang="en-GB" sz="2200" i="1" dirty="0"/>
              <a:t>However…</a:t>
            </a:r>
          </a:p>
          <a:p>
            <a:endParaRPr lang="en-GB" sz="2200" dirty="0"/>
          </a:p>
          <a:p>
            <a:r>
              <a:rPr lang="en-GB" sz="2200" dirty="0"/>
              <a:t>This is not as clear for </a:t>
            </a:r>
            <a:r>
              <a:rPr lang="en-GB" sz="2200" i="1" dirty="0"/>
              <a:t>C. </a:t>
            </a:r>
            <a:r>
              <a:rPr lang="en-GB" sz="2200" i="1" dirty="0" err="1"/>
              <a:t>acanthoides</a:t>
            </a:r>
            <a:r>
              <a:rPr lang="en-GB" sz="2200" i="1" dirty="0"/>
              <a:t>.</a:t>
            </a:r>
          </a:p>
          <a:p>
            <a:endParaRPr lang="en-GB" sz="2200" i="1" dirty="0"/>
          </a:p>
          <a:p>
            <a:r>
              <a:rPr lang="en-GB" sz="2200" dirty="0"/>
              <a:t>Also, previous studies have only considered seed release as a single point source at the maximum flower height; what about the other release heights?</a:t>
            </a:r>
          </a:p>
        </p:txBody>
      </p:sp>
      <p:sp>
        <p:nvSpPr>
          <p:cNvPr id="16" name="Rectangle 15">
            <a:extLst>
              <a:ext uri="{FF2B5EF4-FFF2-40B4-BE49-F238E27FC236}">
                <a16:creationId xmlns:a16="http://schemas.microsoft.com/office/drawing/2014/main" id="{35E2E842-FC92-4EE8-9FC3-E781C6134C95}"/>
              </a:ext>
            </a:extLst>
          </p:cNvPr>
          <p:cNvSpPr/>
          <p:nvPr/>
        </p:nvSpPr>
        <p:spPr>
          <a:xfrm>
            <a:off x="4808692"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C6DB980-814A-4234-BEF1-07DFB7FD3BF2}"/>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9784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AB63DB-28BE-4DB6-B035-8A0D44380AB8}"/>
              </a:ext>
            </a:extLst>
          </p:cNvPr>
          <p:cNvSpPr txBox="1"/>
          <p:nvPr/>
        </p:nvSpPr>
        <p:spPr>
          <a:xfrm>
            <a:off x="1003750" y="5934204"/>
            <a:ext cx="6401436" cy="369332"/>
          </a:xfrm>
          <a:prstGeom prst="rect">
            <a:avLst/>
          </a:prstGeom>
          <a:noFill/>
        </p:spPr>
        <p:txBody>
          <a:bodyPr wrap="square" rtlCol="0">
            <a:spAutoFit/>
          </a:bodyPr>
          <a:lstStyle/>
          <a:p>
            <a:r>
              <a:rPr lang="en-GB" dirty="0"/>
              <a:t>Any movement of organisms that can possibly generate gene flow.</a:t>
            </a:r>
          </a:p>
        </p:txBody>
      </p:sp>
      <p:sp>
        <p:nvSpPr>
          <p:cNvPr id="14" name="TextBox 13">
            <a:extLst>
              <a:ext uri="{FF2B5EF4-FFF2-40B4-BE49-F238E27FC236}">
                <a16:creationId xmlns:a16="http://schemas.microsoft.com/office/drawing/2014/main" id="{1082E80A-6CBE-4102-AE68-835AC6D7C07A}"/>
              </a:ext>
            </a:extLst>
          </p:cNvPr>
          <p:cNvSpPr txBox="1"/>
          <p:nvPr/>
        </p:nvSpPr>
        <p:spPr>
          <a:xfrm>
            <a:off x="1003750" y="602265"/>
            <a:ext cx="6299200" cy="830997"/>
          </a:xfrm>
          <a:prstGeom prst="rect">
            <a:avLst/>
          </a:prstGeom>
          <a:noFill/>
        </p:spPr>
        <p:txBody>
          <a:bodyPr wrap="square" rtlCol="0">
            <a:spAutoFit/>
          </a:bodyPr>
          <a:lstStyle/>
          <a:p>
            <a:r>
              <a:rPr lang="en-GB" sz="4800" dirty="0"/>
              <a:t>What is dispersal?</a:t>
            </a:r>
          </a:p>
        </p:txBody>
      </p:sp>
      <p:pic>
        <p:nvPicPr>
          <p:cNvPr id="2050" name="Picture 2">
            <a:extLst>
              <a:ext uri="{FF2B5EF4-FFF2-40B4-BE49-F238E27FC236}">
                <a16:creationId xmlns:a16="http://schemas.microsoft.com/office/drawing/2014/main" id="{A10B9DAE-E854-4BCC-A64A-A238D8A0B0E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535" y="1679337"/>
            <a:ext cx="4071623" cy="38809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C142C6-81B8-4129-B0D7-3F8B9FBF7A63}"/>
              </a:ext>
            </a:extLst>
          </p:cNvPr>
          <p:cNvSpPr txBox="1"/>
          <p:nvPr/>
        </p:nvSpPr>
        <p:spPr>
          <a:xfrm>
            <a:off x="7076015" y="5360241"/>
            <a:ext cx="1696595"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3">
                  <a:extLst>
                    <a:ext uri="{A12FA001-AC4F-418D-AE19-62706E023703}">
                      <ahyp:hlinkClr xmlns:ahyp="http://schemas.microsoft.com/office/drawing/2018/hyperlinkcolor" val="tx"/>
                    </a:ext>
                  </a:extLst>
                </a:hlinkClick>
              </a:rPr>
              <a:t>Wikipedia</a:t>
            </a:r>
            <a:endParaRPr lang="en-GB" sz="700" dirty="0">
              <a:solidFill>
                <a:schemeClr val="bg1"/>
              </a:solidFill>
            </a:endParaRPr>
          </a:p>
        </p:txBody>
      </p:sp>
      <p:pic>
        <p:nvPicPr>
          <p:cNvPr id="1026" name="Picture 2" descr="Image result for wolf dispersal">
            <a:extLst>
              <a:ext uri="{FF2B5EF4-FFF2-40B4-BE49-F238E27FC236}">
                <a16:creationId xmlns:a16="http://schemas.microsoft.com/office/drawing/2014/main" id="{0F7054DF-4110-422C-A76C-211B199FD9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97" r="12017"/>
          <a:stretch/>
        </p:blipFill>
        <p:spPr bwMode="auto">
          <a:xfrm>
            <a:off x="1110828" y="1679337"/>
            <a:ext cx="5615219" cy="388095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A3EBF09E-C868-441B-AFA0-192BB578F1AD}"/>
              </a:ext>
            </a:extLst>
          </p:cNvPr>
          <p:cNvSpPr txBox="1"/>
          <p:nvPr/>
        </p:nvSpPr>
        <p:spPr>
          <a:xfrm>
            <a:off x="5768541" y="5360241"/>
            <a:ext cx="1188519" cy="200055"/>
          </a:xfrm>
          <a:prstGeom prst="rect">
            <a:avLst/>
          </a:prstGeom>
          <a:noFill/>
        </p:spPr>
        <p:txBody>
          <a:bodyPr wrap="square" rtlCol="0">
            <a:spAutoFit/>
          </a:bodyPr>
          <a:lstStyle/>
          <a:p>
            <a:r>
              <a:rPr lang="en-GB" sz="700" dirty="0"/>
              <a:t>Image source: </a:t>
            </a:r>
            <a:r>
              <a:rPr lang="en-GB" sz="700" dirty="0">
                <a:hlinkClick r:id="rId5">
                  <a:extLst>
                    <a:ext uri="{A12FA001-AC4F-418D-AE19-62706E023703}">
                      <ahyp:hlinkClr xmlns:ahyp="http://schemas.microsoft.com/office/drawing/2018/hyperlinkcolor" val="tx"/>
                    </a:ext>
                  </a:extLst>
                </a:hlinkClick>
              </a:rPr>
              <a:t>pbs.org</a:t>
            </a:r>
            <a:endParaRPr lang="en-GB" sz="700" dirty="0"/>
          </a:p>
        </p:txBody>
      </p:sp>
      <p:sp>
        <p:nvSpPr>
          <p:cNvPr id="3" name="Rectangle 2">
            <a:extLst>
              <a:ext uri="{FF2B5EF4-FFF2-40B4-BE49-F238E27FC236}">
                <a16:creationId xmlns:a16="http://schemas.microsoft.com/office/drawing/2014/main" id="{5BC85419-E07C-437A-9936-7F6B2467A6E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AB5C924F-7874-4D93-BDEC-9439AB866999}"/>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6" name="Rectangle 5">
            <a:extLst>
              <a:ext uri="{FF2B5EF4-FFF2-40B4-BE49-F238E27FC236}">
                <a16:creationId xmlns:a16="http://schemas.microsoft.com/office/drawing/2014/main" id="{0E344657-6351-454B-82CF-2690BE410013}"/>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14BEEA8A-8FAD-4827-87C3-6F6EBDC0A28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4679890-5EFD-4D0A-B2E5-46A2F5CF039E}"/>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54C9FCC-EE6A-49AB-982C-99CC865465AC}"/>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3DE5FF57-7598-4A25-B2AA-FF1D78AF2615}"/>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22AA7269-E38A-421F-9B22-5BB6F08690AE}"/>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2" name="Rectangle 2051">
            <a:extLst>
              <a:ext uri="{FF2B5EF4-FFF2-40B4-BE49-F238E27FC236}">
                <a16:creationId xmlns:a16="http://schemas.microsoft.com/office/drawing/2014/main" id="{7B74E71A-9853-49A5-A158-1B1CFEE2D6AD}"/>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3" name="Rectangle 2052">
            <a:extLst>
              <a:ext uri="{FF2B5EF4-FFF2-40B4-BE49-F238E27FC236}">
                <a16:creationId xmlns:a16="http://schemas.microsoft.com/office/drawing/2014/main" id="{8097C6E0-0CB9-4DD0-A8CA-E97431A94422}"/>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4" name="Rectangle 2053">
            <a:extLst>
              <a:ext uri="{FF2B5EF4-FFF2-40B4-BE49-F238E27FC236}">
                <a16:creationId xmlns:a16="http://schemas.microsoft.com/office/drawing/2014/main" id="{EC10B613-08B3-4CA8-B94B-0010BD0D4EB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5" name="Rectangle 2054">
            <a:extLst>
              <a:ext uri="{FF2B5EF4-FFF2-40B4-BE49-F238E27FC236}">
                <a16:creationId xmlns:a16="http://schemas.microsoft.com/office/drawing/2014/main" id="{CD031FBA-CB4A-4B56-BB45-49BA5BC030DE}"/>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6" name="Rectangle 2055">
            <a:extLst>
              <a:ext uri="{FF2B5EF4-FFF2-40B4-BE49-F238E27FC236}">
                <a16:creationId xmlns:a16="http://schemas.microsoft.com/office/drawing/2014/main" id="{DD09E50C-2FCE-4C9B-96A3-5DF15FFC373C}"/>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7" name="Rectangle 2056">
            <a:extLst>
              <a:ext uri="{FF2B5EF4-FFF2-40B4-BE49-F238E27FC236}">
                <a16:creationId xmlns:a16="http://schemas.microsoft.com/office/drawing/2014/main" id="{8A7693C4-02E1-450E-A971-D199F7B93A2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8" name="Rectangle 2057">
            <a:extLst>
              <a:ext uri="{FF2B5EF4-FFF2-40B4-BE49-F238E27FC236}">
                <a16:creationId xmlns:a16="http://schemas.microsoft.com/office/drawing/2014/main" id="{E3AD23B8-9F2D-40EA-97EC-3215983CAFC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9" name="Rectangle 2058">
            <a:extLst>
              <a:ext uri="{FF2B5EF4-FFF2-40B4-BE49-F238E27FC236}">
                <a16:creationId xmlns:a16="http://schemas.microsoft.com/office/drawing/2014/main" id="{2770543F-2D84-4365-8918-C552CAF3F08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0" name="Rectangle 2059">
            <a:extLst>
              <a:ext uri="{FF2B5EF4-FFF2-40B4-BE49-F238E27FC236}">
                <a16:creationId xmlns:a16="http://schemas.microsoft.com/office/drawing/2014/main" id="{20E05434-98D1-4170-948B-7FA35033A3AE}"/>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1" name="Rectangle 2060">
            <a:extLst>
              <a:ext uri="{FF2B5EF4-FFF2-40B4-BE49-F238E27FC236}">
                <a16:creationId xmlns:a16="http://schemas.microsoft.com/office/drawing/2014/main" id="{785226A7-7781-4080-8351-5D982B7300E5}"/>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2" name="Rectangle 2061">
            <a:extLst>
              <a:ext uri="{FF2B5EF4-FFF2-40B4-BE49-F238E27FC236}">
                <a16:creationId xmlns:a16="http://schemas.microsoft.com/office/drawing/2014/main" id="{59E887F4-215F-4966-8B55-6004A60D9D4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3" name="Rectangle 2062">
            <a:extLst>
              <a:ext uri="{FF2B5EF4-FFF2-40B4-BE49-F238E27FC236}">
                <a16:creationId xmlns:a16="http://schemas.microsoft.com/office/drawing/2014/main" id="{168622A3-F410-4305-8388-A95B92F9E08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4" name="Rectangle 2063">
            <a:extLst>
              <a:ext uri="{FF2B5EF4-FFF2-40B4-BE49-F238E27FC236}">
                <a16:creationId xmlns:a16="http://schemas.microsoft.com/office/drawing/2014/main" id="{AA2DFA43-B345-4256-B3DD-67923E1D41C5}"/>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5" name="Rectangle 2064">
            <a:extLst>
              <a:ext uri="{FF2B5EF4-FFF2-40B4-BE49-F238E27FC236}">
                <a16:creationId xmlns:a16="http://schemas.microsoft.com/office/drawing/2014/main" id="{D74EE3F8-6903-45A6-B896-0265B6AE591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6" name="Rectangle 2065">
            <a:extLst>
              <a:ext uri="{FF2B5EF4-FFF2-40B4-BE49-F238E27FC236}">
                <a16:creationId xmlns:a16="http://schemas.microsoft.com/office/drawing/2014/main" id="{8E1246F3-E385-4446-A361-0A303F4AB4BD}"/>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7" name="Rectangle 2066">
            <a:extLst>
              <a:ext uri="{FF2B5EF4-FFF2-40B4-BE49-F238E27FC236}">
                <a16:creationId xmlns:a16="http://schemas.microsoft.com/office/drawing/2014/main" id="{ABF8EED4-2D89-4A94-A821-97C9307CA3F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8" name="Rectangle 2067">
            <a:extLst>
              <a:ext uri="{FF2B5EF4-FFF2-40B4-BE49-F238E27FC236}">
                <a16:creationId xmlns:a16="http://schemas.microsoft.com/office/drawing/2014/main" id="{FC891329-EBED-481E-A94D-E6217EA6E49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9" name="Rectangle 2068">
            <a:extLst>
              <a:ext uri="{FF2B5EF4-FFF2-40B4-BE49-F238E27FC236}">
                <a16:creationId xmlns:a16="http://schemas.microsoft.com/office/drawing/2014/main" id="{AC0BD4D1-16E1-4DF8-8CA4-30CB4F131A5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0" name="Rectangle 2069">
            <a:extLst>
              <a:ext uri="{FF2B5EF4-FFF2-40B4-BE49-F238E27FC236}">
                <a16:creationId xmlns:a16="http://schemas.microsoft.com/office/drawing/2014/main" id="{15C110A6-66AA-45F0-8A50-D4E829078734}"/>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1" name="Rectangle 2070">
            <a:extLst>
              <a:ext uri="{FF2B5EF4-FFF2-40B4-BE49-F238E27FC236}">
                <a16:creationId xmlns:a16="http://schemas.microsoft.com/office/drawing/2014/main" id="{B3580A3A-96E8-48D5-A8E7-5FA39BC6269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2" name="Rectangle 2071">
            <a:extLst>
              <a:ext uri="{FF2B5EF4-FFF2-40B4-BE49-F238E27FC236}">
                <a16:creationId xmlns:a16="http://schemas.microsoft.com/office/drawing/2014/main" id="{D965C8E5-4399-40A3-90C1-D7BFF572E7C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3" name="Rectangle 2072">
            <a:extLst>
              <a:ext uri="{FF2B5EF4-FFF2-40B4-BE49-F238E27FC236}">
                <a16:creationId xmlns:a16="http://schemas.microsoft.com/office/drawing/2014/main" id="{4CFE27CF-C0E1-47BA-9AD4-9676FCEAFB3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4" name="Rectangle 2073">
            <a:extLst>
              <a:ext uri="{FF2B5EF4-FFF2-40B4-BE49-F238E27FC236}">
                <a16:creationId xmlns:a16="http://schemas.microsoft.com/office/drawing/2014/main" id="{86A7E7FA-9594-481F-8B1C-E220AD9C52A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5" name="Rectangle 2074">
            <a:extLst>
              <a:ext uri="{FF2B5EF4-FFF2-40B4-BE49-F238E27FC236}">
                <a16:creationId xmlns:a16="http://schemas.microsoft.com/office/drawing/2014/main" id="{EB8A1BEA-7AB8-4F6B-AC2C-BF04081DD8A0}"/>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6" name="Rectangle 2075">
            <a:extLst>
              <a:ext uri="{FF2B5EF4-FFF2-40B4-BE49-F238E27FC236}">
                <a16:creationId xmlns:a16="http://schemas.microsoft.com/office/drawing/2014/main" id="{5BE032A3-9D4E-4B0D-9B10-C2EDC5D0455E}"/>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7" name="Rectangle 2076">
            <a:extLst>
              <a:ext uri="{FF2B5EF4-FFF2-40B4-BE49-F238E27FC236}">
                <a16:creationId xmlns:a16="http://schemas.microsoft.com/office/drawing/2014/main" id="{6F37A8BE-912D-4B5F-BA03-B566841BC0D1}"/>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8" name="Rectangle 2077">
            <a:extLst>
              <a:ext uri="{FF2B5EF4-FFF2-40B4-BE49-F238E27FC236}">
                <a16:creationId xmlns:a16="http://schemas.microsoft.com/office/drawing/2014/main" id="{1B1BD588-D033-4497-8208-F71B2234864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9" name="Rectangle 2078">
            <a:extLst>
              <a:ext uri="{FF2B5EF4-FFF2-40B4-BE49-F238E27FC236}">
                <a16:creationId xmlns:a16="http://schemas.microsoft.com/office/drawing/2014/main" id="{74BD54B9-15B7-4456-B6A8-244E145E0FD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2ACE31F9-93C4-4F33-8910-A893E8BE3D71}"/>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6DD69656-3FA7-4F40-964E-0C554C13958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C79C3CE7-7705-443F-9FDF-0ED5507D6CF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11F95658-2E87-4BFF-80D9-65DC11FEE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688FBFD7-1700-4D71-91EE-6AC56F7FAAC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3ED7889E-CD0F-4AF2-B673-8F5F2CBDC59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46547B98-49F0-4FB4-A225-F3D19E66615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486352DD-F82A-40BD-946D-CF56B96A3E4D}"/>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99ADE69C-ED5F-4C1F-9D64-F9D10A8830EF}"/>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2AE66C4-8FD2-433F-9756-052050D4CE2B}"/>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05A75002-5827-49E3-B2B4-D9F966BABEB3}"/>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C521892A-1104-46F5-A45B-9E332F38C19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1A08A541-61EE-4E8F-A2B0-F1386C42DC7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4D4C980F-E127-4A09-8EBE-23433FB6DAAB}"/>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48B7B2EC-C687-4A8A-9D01-7BC4472F8023}"/>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723C0D0A-99A7-44F3-8CBB-495B57FD5B9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47393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0EB1B933-CF9E-42C4-A8BB-35F6D51E8BAA}"/>
              </a:ext>
            </a:extLst>
          </p:cNvPr>
          <p:cNvPicPr>
            <a:picLocks noChangeArrowheads="1"/>
          </p:cNvPicPr>
          <p:nvPr/>
        </p:nvPicPr>
        <p:blipFill rotWithShape="1">
          <a:blip r:embed="rId2">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649F4EB0-1774-4096-A993-5A2D69064B1C}"/>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1107996"/>
          </a:xfrm>
          <a:prstGeom prst="rect">
            <a:avLst/>
          </a:prstGeom>
          <a:noFill/>
        </p:spPr>
        <p:txBody>
          <a:bodyPr wrap="square" rtlCol="0">
            <a:spAutoFit/>
          </a:bodyPr>
          <a:lstStyle/>
          <a:p>
            <a:r>
              <a:rPr lang="en-GB" sz="2200" dirty="0"/>
              <a:t>Previous studies used the maximum point of seed release (i.e. the highest flower) on each plant to calculate dispersal kernels.</a:t>
            </a:r>
          </a:p>
        </p:txBody>
      </p:sp>
      <p:cxnSp>
        <p:nvCxnSpPr>
          <p:cNvPr id="76" name="Straight Connector 75">
            <a:extLst>
              <a:ext uri="{FF2B5EF4-FFF2-40B4-BE49-F238E27FC236}">
                <a16:creationId xmlns:a16="http://schemas.microsoft.com/office/drawing/2014/main" id="{13E94608-D1A9-4EC2-866D-1E1D606931FB}"/>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7B23AD3-A6CA-4627-98AC-C9D55890A17D}"/>
              </a:ext>
            </a:extLst>
          </p:cNvPr>
          <p:cNvSpPr/>
          <p:nvPr/>
        </p:nvSpPr>
        <p:spPr>
          <a:xfrm>
            <a:off x="4808692" y="113629"/>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C386990-821D-48AD-9E61-994BC3BFB276}"/>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287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3477875"/>
          </a:xfrm>
          <a:prstGeom prst="rect">
            <a:avLst/>
          </a:prstGeom>
          <a:noFill/>
        </p:spPr>
        <p:txBody>
          <a:bodyPr wrap="square" rtlCol="0">
            <a:spAutoFit/>
          </a:bodyPr>
          <a:lstStyle/>
          <a:p>
            <a:r>
              <a:rPr lang="en-GB" sz="2200" dirty="0"/>
              <a:t>Previous studies used the maximum point of seed release (i.e. the highest flower) on each plant to calculate dispersal kernels.</a:t>
            </a:r>
          </a:p>
          <a:p>
            <a:endParaRPr lang="en-GB" sz="2200" dirty="0"/>
          </a:p>
          <a:p>
            <a:r>
              <a:rPr lang="en-GB" sz="2200" dirty="0"/>
              <a:t>But seeds release from a variety of different heights on the same plant!</a:t>
            </a:r>
          </a:p>
          <a:p>
            <a:endParaRPr lang="en-GB" sz="2200" dirty="0"/>
          </a:p>
          <a:p>
            <a:r>
              <a:rPr lang="en-GB" sz="2200" dirty="0"/>
              <a:t>How does the dispersal kernel change when accounting for all seed release heights on an individual?</a:t>
            </a:r>
          </a:p>
        </p:txBody>
      </p:sp>
      <p:sp>
        <p:nvSpPr>
          <p:cNvPr id="14" name="Rectangle 13">
            <a:extLst>
              <a:ext uri="{FF2B5EF4-FFF2-40B4-BE49-F238E27FC236}">
                <a16:creationId xmlns:a16="http://schemas.microsoft.com/office/drawing/2014/main" id="{7C7CAD2E-66E2-42A5-A68D-F22366A63DA1}"/>
              </a:ext>
            </a:extLst>
          </p:cNvPr>
          <p:cNvSpPr/>
          <p:nvPr/>
        </p:nvSpPr>
        <p:spPr>
          <a:xfrm>
            <a:off x="4808692" y="113629"/>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7D86AFE-3317-479E-8C15-EE0BC7A1E065}"/>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9" name="Picture 2">
            <a:extLst>
              <a:ext uri="{FF2B5EF4-FFF2-40B4-BE49-F238E27FC236}">
                <a16:creationId xmlns:a16="http://schemas.microsoft.com/office/drawing/2014/main" id="{BE02E969-86D2-484F-B3D0-CE1BD224D590}"/>
              </a:ext>
            </a:extLst>
          </p:cNvPr>
          <p:cNvPicPr>
            <a:picLocks noChangeArrowheads="1"/>
          </p:cNvPicPr>
          <p:nvPr/>
        </p:nvPicPr>
        <p:blipFill rotWithShape="1">
          <a:blip r:embed="rId2">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EADDB439-4FD5-4832-B8C6-DDEE9A9BACDC}"/>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cxnSp>
        <p:nvCxnSpPr>
          <p:cNvPr id="71" name="Straight Connector 70">
            <a:extLst>
              <a:ext uri="{FF2B5EF4-FFF2-40B4-BE49-F238E27FC236}">
                <a16:creationId xmlns:a16="http://schemas.microsoft.com/office/drawing/2014/main" id="{F9BAC02F-A1F8-44B7-95B4-B425C6C79799}"/>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644E89-A0A1-4DD5-83CD-4B3261FB73C0}"/>
              </a:ext>
            </a:extLst>
          </p:cNvPr>
          <p:cNvCxnSpPr>
            <a:cxnSpLocks/>
          </p:cNvCxnSpPr>
          <p:nvPr/>
        </p:nvCxnSpPr>
        <p:spPr>
          <a:xfrm>
            <a:off x="1767085" y="2377440"/>
            <a:ext cx="0" cy="33949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FCA08A7-F048-4F64-BB14-822185A45B3A}"/>
              </a:ext>
            </a:extLst>
          </p:cNvPr>
          <p:cNvCxnSpPr>
            <a:cxnSpLocks/>
          </p:cNvCxnSpPr>
          <p:nvPr/>
        </p:nvCxnSpPr>
        <p:spPr>
          <a:xfrm>
            <a:off x="4646394" y="2717074"/>
            <a:ext cx="0" cy="30553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774CD8C-4C78-46D5-A02D-1CF66F2639BA}"/>
              </a:ext>
            </a:extLst>
          </p:cNvPr>
          <p:cNvCxnSpPr>
            <a:cxnSpLocks/>
          </p:cNvCxnSpPr>
          <p:nvPr/>
        </p:nvCxnSpPr>
        <p:spPr>
          <a:xfrm>
            <a:off x="3366435" y="1584960"/>
            <a:ext cx="371" cy="41874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85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3477875"/>
          </a:xfrm>
          <a:prstGeom prst="rect">
            <a:avLst/>
          </a:prstGeom>
          <a:noFill/>
        </p:spPr>
        <p:txBody>
          <a:bodyPr wrap="square" rtlCol="0">
            <a:spAutoFit/>
          </a:bodyPr>
          <a:lstStyle/>
          <a:p>
            <a:r>
              <a:rPr lang="en-GB" sz="2200" dirty="0"/>
              <a:t>Previous studies used the maximum point of seed release (i.e. the highest flower) on each plant to calculate dispersal kernels.</a:t>
            </a:r>
          </a:p>
          <a:p>
            <a:endParaRPr lang="en-GB" sz="2200" dirty="0"/>
          </a:p>
          <a:p>
            <a:r>
              <a:rPr lang="en-GB" sz="2200" dirty="0"/>
              <a:t>But seeds release from a variety of different heights on the same plant!</a:t>
            </a:r>
          </a:p>
          <a:p>
            <a:endParaRPr lang="en-GB" sz="2200" dirty="0"/>
          </a:p>
          <a:p>
            <a:r>
              <a:rPr lang="en-GB" sz="2200" dirty="0"/>
              <a:t>How does the dispersal kernel change when accounting for all seed release heights on an individual?</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F07A183-D50B-463F-A40E-FAB29AC70F3D}"/>
                  </a:ext>
                </a:extLst>
              </p:cNvPr>
              <p:cNvSpPr txBox="1"/>
              <p:nvPr/>
            </p:nvSpPr>
            <p:spPr>
              <a:xfrm>
                <a:off x="4629765" y="4981753"/>
                <a:ext cx="6276653" cy="1141851"/>
              </a:xfrm>
              <a:prstGeom prst="rect">
                <a:avLst/>
              </a:prstGeom>
              <a:noFill/>
            </p:spPr>
            <p:txBody>
              <a:bodyPr wrap="square" rtlCol="0">
                <a:spAutoFit/>
              </a:bodyPr>
              <a:lstStyle/>
              <a:p>
                <a:pPr lvl="0">
                  <a:defRPr/>
                </a:pPr>
                <a14:m>
                  <m:oMathPara xmlns:m="http://schemas.openxmlformats.org/officeDocument/2006/math">
                    <m:oMathParaPr>
                      <m:jc m:val="centerGroup"/>
                    </m:oMathParaPr>
                    <m:oMath xmlns:m="http://schemas.openxmlformats.org/officeDocument/2006/math">
                      <m:r>
                        <a:rPr lang="en-GB" sz="2600" i="1">
                          <a:solidFill>
                            <a:schemeClr val="tx1"/>
                          </a:solidFill>
                          <a:latin typeface="Cambria Math" panose="02040503050406030204" pitchFamily="18" charset="0"/>
                        </a:rPr>
                        <m:t>𝑘</m:t>
                      </m:r>
                      <m:d>
                        <m:dPr>
                          <m:ctrlPr>
                            <a:rPr lang="en-GB" sz="2600" i="1">
                              <a:solidFill>
                                <a:schemeClr val="tx1"/>
                              </a:solidFill>
                              <a:latin typeface="Cambria Math" panose="02040503050406030204" pitchFamily="18" charset="0"/>
                            </a:rPr>
                          </m:ctrlPr>
                        </m:dPr>
                        <m:e>
                          <m:r>
                            <a:rPr lang="en-GB" sz="2600" i="1">
                              <a:solidFill>
                                <a:schemeClr val="tx1"/>
                              </a:solidFill>
                              <a:latin typeface="Cambria Math" panose="02040503050406030204" pitchFamily="18" charset="0"/>
                            </a:rPr>
                            <m:t>𝑟</m:t>
                          </m:r>
                        </m:e>
                      </m:d>
                      <m:r>
                        <a:rPr lang="en-GB" sz="2600" i="1">
                          <a:solidFill>
                            <a:schemeClr val="tx1"/>
                          </a:solidFill>
                          <a:latin typeface="Cambria Math" panose="02040503050406030204" pitchFamily="18" charset="0"/>
                        </a:rPr>
                        <m:t>=</m:t>
                      </m:r>
                      <m:nary>
                        <m:naryPr>
                          <m:chr m:val="∬"/>
                          <m:limLoc m:val="undOvr"/>
                          <m:subHide m:val="on"/>
                          <m:supHide m:val="on"/>
                          <m:ctrlPr>
                            <a:rPr lang="en-GB" sz="2600" i="1">
                              <a:solidFill>
                                <a:schemeClr val="tx1"/>
                              </a:solidFill>
                              <a:latin typeface="Cambria Math" panose="02040503050406030204" pitchFamily="18" charset="0"/>
                            </a:rPr>
                          </m:ctrlPr>
                        </m:naryPr>
                        <m:sub/>
                        <m:sup/>
                        <m:e>
                          <m:r>
                            <a:rPr lang="en-GB" sz="2600" i="1">
                              <a:solidFill>
                                <a:schemeClr val="tx1"/>
                              </a:solidFill>
                              <a:latin typeface="Cambria Math" panose="02040503050406030204" pitchFamily="18" charset="0"/>
                            </a:rPr>
                            <m:t>𝑝</m:t>
                          </m:r>
                          <m:d>
                            <m:dPr>
                              <m:ctrlPr>
                                <a:rPr lang="en-GB" sz="2600" i="1">
                                  <a:solidFill>
                                    <a:schemeClr val="tx1"/>
                                  </a:solidFill>
                                  <a:latin typeface="Cambria Math" panose="02040503050406030204" pitchFamily="18" charset="0"/>
                                </a:rPr>
                              </m:ctrlPr>
                            </m:dPr>
                            <m:e>
                              <m:r>
                                <a:rPr lang="en-GB" sz="2600" i="1">
                                  <a:solidFill>
                                    <a:schemeClr val="tx1"/>
                                  </a:solidFill>
                                  <a:latin typeface="Cambria Math" panose="02040503050406030204" pitchFamily="18" charset="0"/>
                                </a:rPr>
                                <m:t>𝑟</m:t>
                              </m:r>
                            </m:e>
                          </m:d>
                          <m:r>
                            <a:rPr lang="en-GB" sz="2600" i="1">
                              <a:solidFill>
                                <a:schemeClr val="tx1"/>
                              </a:solidFill>
                              <a:latin typeface="Cambria Math" panose="02040503050406030204" pitchFamily="18" charset="0"/>
                            </a:rPr>
                            <m:t>𝑝</m:t>
                          </m:r>
                          <m:d>
                            <m:dPr>
                              <m:ctrlPr>
                                <a:rPr lang="en-GB" sz="2600" i="1">
                                  <a:solidFill>
                                    <a:schemeClr val="tx1"/>
                                  </a:solidFill>
                                  <a:latin typeface="Cambria Math" panose="02040503050406030204" pitchFamily="18" charset="0"/>
                                </a:rPr>
                              </m:ctrlPr>
                            </m:dPr>
                            <m:e>
                              <m:r>
                                <a:rPr lang="en-GB" sz="2600" i="1">
                                  <a:solidFill>
                                    <a:schemeClr val="tx1"/>
                                  </a:solidFill>
                                  <a:latin typeface="Cambria Math" panose="02040503050406030204" pitchFamily="18" charset="0"/>
                                </a:rPr>
                                <m:t>𝑈</m:t>
                              </m:r>
                            </m:e>
                          </m:d>
                          <m:r>
                            <a:rPr lang="en-GB" sz="2600" i="1">
                              <a:solidFill>
                                <a:schemeClr val="tx1"/>
                              </a:solidFill>
                              <a:latin typeface="Cambria Math" panose="02040503050406030204" pitchFamily="18" charset="0"/>
                            </a:rPr>
                            <m:t>𝑝</m:t>
                          </m:r>
                          <m:d>
                            <m:dPr>
                              <m:ctrlPr>
                                <a:rPr lang="en-GB" sz="2600" i="1">
                                  <a:solidFill>
                                    <a:schemeClr val="tx1"/>
                                  </a:solidFill>
                                  <a:latin typeface="Cambria Math" panose="02040503050406030204" pitchFamily="18" charset="0"/>
                                </a:rPr>
                              </m:ctrlPr>
                            </m:dPr>
                            <m:e>
                              <m:r>
                                <a:rPr lang="en-GB" sz="2600" i="1">
                                  <a:solidFill>
                                    <a:schemeClr val="tx1"/>
                                  </a:solidFill>
                                  <a:latin typeface="Cambria Math" panose="02040503050406030204" pitchFamily="18" charset="0"/>
                                </a:rPr>
                                <m:t>𝐹</m:t>
                              </m:r>
                            </m:e>
                          </m:d>
                          <m:r>
                            <a:rPr lang="en-GB" sz="2600" i="1">
                              <a:solidFill>
                                <a:schemeClr val="tx1"/>
                              </a:solidFill>
                              <a:latin typeface="Cambria Math" panose="02040503050406030204" pitchFamily="18" charset="0"/>
                            </a:rPr>
                            <m:t> </m:t>
                          </m:r>
                          <m:r>
                            <a:rPr lang="en-GB" sz="2600" i="1">
                              <a:solidFill>
                                <a:schemeClr val="tx1"/>
                              </a:solidFill>
                              <a:latin typeface="Cambria Math" panose="02040503050406030204" pitchFamily="18" charset="0"/>
                            </a:rPr>
                            <m:t>𝑑𝑈𝑑𝐹</m:t>
                          </m:r>
                        </m:e>
                      </m:nary>
                    </m:oMath>
                  </m:oMathPara>
                </a14:m>
                <a:endParaRPr lang="en-GB" sz="2600" dirty="0">
                  <a:solidFill>
                    <a:schemeClr val="tx1"/>
                  </a:solidFill>
                </a:endParaRPr>
              </a:p>
            </p:txBody>
          </p:sp>
        </mc:Choice>
        <mc:Fallback xmlns="">
          <p:sp>
            <p:nvSpPr>
              <p:cNvPr id="14" name="TextBox 13">
                <a:extLst>
                  <a:ext uri="{FF2B5EF4-FFF2-40B4-BE49-F238E27FC236}">
                    <a16:creationId xmlns:a16="http://schemas.microsoft.com/office/drawing/2014/main" id="{2F07A183-D50B-463F-A40E-FAB29AC70F3D}"/>
                  </a:ext>
                </a:extLst>
              </p:cNvPr>
              <p:cNvSpPr txBox="1">
                <a:spLocks noRot="1" noChangeAspect="1" noMove="1" noResize="1" noEditPoints="1" noAdjustHandles="1" noChangeArrowheads="1" noChangeShapeType="1" noTextEdit="1"/>
              </p:cNvSpPr>
              <p:nvPr/>
            </p:nvSpPr>
            <p:spPr>
              <a:xfrm>
                <a:off x="4629765" y="4981753"/>
                <a:ext cx="6276653" cy="1141851"/>
              </a:xfrm>
              <a:prstGeom prst="rect">
                <a:avLst/>
              </a:prstGeom>
              <a:blipFill>
                <a:blip r:embed="rId3"/>
                <a:stretch>
                  <a:fillRect/>
                </a:stretch>
              </a:blipFill>
            </p:spPr>
            <p:txBody>
              <a:bodyPr/>
              <a:lstStyle/>
              <a:p>
                <a:r>
                  <a:rPr lang="en-GB">
                    <a:noFill/>
                  </a:rPr>
                  <a:t> </a:t>
                </a:r>
              </a:p>
            </p:txBody>
          </p:sp>
        </mc:Fallback>
      </mc:AlternateContent>
      <p:sp>
        <p:nvSpPr>
          <p:cNvPr id="15" name="Rectangle 14">
            <a:extLst>
              <a:ext uri="{FF2B5EF4-FFF2-40B4-BE49-F238E27FC236}">
                <a16:creationId xmlns:a16="http://schemas.microsoft.com/office/drawing/2014/main" id="{1825377F-8BC6-442D-B2C9-52EE028CE0D6}"/>
              </a:ext>
            </a:extLst>
          </p:cNvPr>
          <p:cNvSpPr/>
          <p:nvPr/>
        </p:nvSpPr>
        <p:spPr>
          <a:xfrm>
            <a:off x="4808692" y="113629"/>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978CDFE-1FE4-461D-9EE1-DE7B47641BB7}"/>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6" name="Picture 2">
            <a:extLst>
              <a:ext uri="{FF2B5EF4-FFF2-40B4-BE49-F238E27FC236}">
                <a16:creationId xmlns:a16="http://schemas.microsoft.com/office/drawing/2014/main" id="{A7B7EFA4-2BDD-4B19-A29D-620401202496}"/>
              </a:ext>
            </a:extLst>
          </p:cNvPr>
          <p:cNvPicPr>
            <a:picLocks noChangeArrowheads="1"/>
          </p:cNvPicPr>
          <p:nvPr/>
        </p:nvPicPr>
        <p:blipFill rotWithShape="1">
          <a:blip r:embed="rId4">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AA48BE85-7AFF-4E31-939C-43F3FADA2D77}"/>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cxnSp>
        <p:nvCxnSpPr>
          <p:cNvPr id="68" name="Straight Connector 67">
            <a:extLst>
              <a:ext uri="{FF2B5EF4-FFF2-40B4-BE49-F238E27FC236}">
                <a16:creationId xmlns:a16="http://schemas.microsoft.com/office/drawing/2014/main" id="{6EF982E1-03EB-4F4F-8EEE-2FBAAB515168}"/>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802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C8D3E-A321-43AF-8B2A-1A44610923A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63D7CF0-35EF-459E-92B5-431E1D96A276}"/>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4" name="Rectangle 3">
            <a:extLst>
              <a:ext uri="{FF2B5EF4-FFF2-40B4-BE49-F238E27FC236}">
                <a16:creationId xmlns:a16="http://schemas.microsoft.com/office/drawing/2014/main" id="{2988A085-164D-441C-81BD-1160DB4A97F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686F7CE-9D45-4FBB-9AE3-A7DBADD3B50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7DEEAEE-DB2C-442E-847C-3C8359A5408D}"/>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F0BA033-6CCA-41E8-A4DD-893FB84D37C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09AD648-5DFF-4424-BCEA-488B26B5D9D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A1EDED8-33D0-4965-A24A-25BDF7671E4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A6BEBD-775E-4DB1-9467-2B52AB43C89E}"/>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73C7AFB-FC56-40A6-9BD2-0062BEB396F0}"/>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48B979-9C4E-4D31-AB9D-3246619E29BC}"/>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A0E1B5F-448C-47C3-A5B7-DC36C51DAECA}"/>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CCA703-8EF9-4730-9747-F215BC284B77}"/>
              </a:ext>
            </a:extLst>
          </p:cNvPr>
          <p:cNvSpPr/>
          <p:nvPr/>
        </p:nvSpPr>
        <p:spPr>
          <a:xfrm>
            <a:off x="461634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5328C75-0FCD-405A-B8A5-2C85FDE9C460}"/>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D22DE1C-9C68-41FF-9304-31FEA31EFF8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903281B6-FA9D-469E-9A02-71C5FA0B98DE}"/>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8513D5DD-80BF-4A34-9378-531392F892E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7C42824-2EEB-4264-9891-6525CCF523E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7E322CA-2D32-4717-AA7B-B5507CF4E02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60149334-0A50-4BB5-ABA5-A9968D005D0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EB0D7A7-1BD3-4A3D-8ACB-CF6603666D86}"/>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CB37B89-81B2-48C2-BE2C-EEA697AC1CA1}"/>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25432EB2-3E35-42B7-99B7-F93103C7F13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4DC22820-D88B-4425-BD57-AFFBB18ECCA9}"/>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51FEB110-1FC5-4264-8EAE-D70BD41BF61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77CDB30-BE26-418D-9927-9EA23EB691E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F7C89A45-C4D4-4AD6-B1CE-EE2791A58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263AEB8-AB9D-4172-BB5D-DDAF4E91BFA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267211C-519D-4346-A33F-DA1FE9C88EE2}"/>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A7B4B794-80E6-4CB3-A3A9-8C5B35513B6A}"/>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B93424C-1C47-47AA-9EDE-43E790A7DA6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B6571EBB-152D-4E46-A06C-33D65417EFBF}"/>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8A57A034-ED7E-4032-90CB-86A1332D517A}"/>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C14163F-F4C2-406F-BC61-6A29609E5D7A}"/>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9BC95C4E-EFEE-4FDB-A360-9D06C838C89B}"/>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C2CCEE5-283A-4205-9DE1-242755D02B5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E69FA943-408E-4675-AF87-5310C037148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86A7ECE-3751-446D-8F76-C178A4E9652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AFEEBB-3A3E-4C4C-A36C-B05E3A833DF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8B8B9238-67B1-40AD-A741-6CD7FA118361}"/>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DD8D21B-DA77-4134-9C20-F07A4FA52F60}"/>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1A95C85-94A3-4242-A1BC-02087D0E7E19}"/>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E950EE11-CEAD-4EAB-A332-8A08105A4C4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3ADDF584-6AEC-406D-9F40-DEEFA552F5A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2A1460FC-7ECF-4569-BD91-1EE89C6D185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D1BC48A-FA79-4367-B59C-8A0FBC09AE3C}"/>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842B874-5799-4A20-8301-DB3A6EAA6F1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8DF1479-A34B-450A-9AF6-53331D13554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5578CEF-1404-4385-A57A-6805D1E0C5E6}"/>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A282E8A-4028-4C87-A4EF-B0DBD9F4B3C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CBA45F5-A3CF-4F34-84D9-BC8EE1D18B67}"/>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2BAD4228-D783-413D-80CF-61B0569CC64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4F8FA3-2E52-4200-BFC1-D869A98EF0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4F0462B-C5C1-4102-B50A-E535391B94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B85DBC9F-D78D-4FFC-B0BE-98BF1F95F28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B24ABC3-6BB0-4866-B1E3-EEC5A2A154E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FB312A1A-4B9B-4EBF-86E7-F31F815F286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EBC1802-EF80-440D-B1F4-24F03C7F65A8}"/>
              </a:ext>
            </a:extLst>
          </p:cNvPr>
          <p:cNvSpPr txBox="1"/>
          <p:nvPr/>
        </p:nvSpPr>
        <p:spPr>
          <a:xfrm>
            <a:off x="5446699" y="930034"/>
            <a:ext cx="6078654" cy="3477875"/>
          </a:xfrm>
          <a:prstGeom prst="rect">
            <a:avLst/>
          </a:prstGeom>
          <a:noFill/>
        </p:spPr>
        <p:txBody>
          <a:bodyPr wrap="square" rtlCol="0">
            <a:spAutoFit/>
          </a:bodyPr>
          <a:lstStyle/>
          <a:p>
            <a:r>
              <a:rPr lang="en-GB" sz="2200" dirty="0"/>
              <a:t>Previous studies used the maximum point of seed release (i.e. the highest flower) on each plant to calculate dispersal kernels.</a:t>
            </a:r>
          </a:p>
          <a:p>
            <a:endParaRPr lang="en-GB" sz="2200" dirty="0"/>
          </a:p>
          <a:p>
            <a:r>
              <a:rPr lang="en-GB" sz="2200" dirty="0"/>
              <a:t>But seeds release from a variety of different heights on the same plant!</a:t>
            </a:r>
          </a:p>
          <a:p>
            <a:endParaRPr lang="en-GB" sz="2200" dirty="0"/>
          </a:p>
          <a:p>
            <a:r>
              <a:rPr lang="en-GB" sz="2200" dirty="0"/>
              <a:t>How does the dispersal kernel change when accounting for all seed release heights on an individual?</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F07A183-D50B-463F-A40E-FAB29AC70F3D}"/>
                  </a:ext>
                </a:extLst>
              </p:cNvPr>
              <p:cNvSpPr txBox="1"/>
              <p:nvPr/>
            </p:nvSpPr>
            <p:spPr>
              <a:xfrm>
                <a:off x="4863355" y="4981753"/>
                <a:ext cx="7069802" cy="1141851"/>
              </a:xfrm>
              <a:prstGeom prst="rect">
                <a:avLst/>
              </a:prstGeom>
              <a:noFill/>
            </p:spPr>
            <p:txBody>
              <a:bodyPr wrap="square" rtlCol="0">
                <a:spAutoFit/>
              </a:bodyPr>
              <a:lstStyle/>
              <a:p>
                <a:pPr lvl="0">
                  <a:defRPr/>
                </a:pPr>
                <a14:m>
                  <m:oMathPara xmlns:m="http://schemas.openxmlformats.org/officeDocument/2006/math">
                    <m:oMathParaPr>
                      <m:jc m:val="centerGroup"/>
                    </m:oMathParaPr>
                    <m:oMath xmlns:m="http://schemas.openxmlformats.org/officeDocument/2006/math">
                      <m:r>
                        <a:rPr lang="en-GB" sz="2600" i="1" smtClean="0">
                          <a:solidFill>
                            <a:schemeClr val="tx1"/>
                          </a:solidFill>
                          <a:latin typeface="Cambria Math" panose="02040503050406030204" pitchFamily="18" charset="0"/>
                        </a:rPr>
                        <m:t>𝑘</m:t>
                      </m:r>
                      <m:d>
                        <m:dPr>
                          <m:ctrlPr>
                            <a:rPr lang="en-GB" sz="2600" i="1">
                              <a:solidFill>
                                <a:schemeClr val="tx1"/>
                              </a:solidFill>
                              <a:latin typeface="Cambria Math" panose="02040503050406030204" pitchFamily="18" charset="0"/>
                            </a:rPr>
                          </m:ctrlPr>
                        </m:dPr>
                        <m:e>
                          <m:r>
                            <a:rPr lang="en-GB" sz="2600" i="1">
                              <a:solidFill>
                                <a:schemeClr val="tx1"/>
                              </a:solidFill>
                              <a:latin typeface="Cambria Math" panose="02040503050406030204" pitchFamily="18" charset="0"/>
                            </a:rPr>
                            <m:t>𝑟</m:t>
                          </m:r>
                        </m:e>
                      </m:d>
                      <m:r>
                        <a:rPr lang="en-GB" sz="2600" i="1">
                          <a:solidFill>
                            <a:schemeClr val="tx1"/>
                          </a:solidFill>
                          <a:latin typeface="Cambria Math" panose="02040503050406030204" pitchFamily="18" charset="0"/>
                        </a:rPr>
                        <m:t>=</m:t>
                      </m:r>
                      <m:nary>
                        <m:naryPr>
                          <m:chr m:val="∭"/>
                          <m:limLoc m:val="undOvr"/>
                          <m:subHide m:val="on"/>
                          <m:supHide m:val="on"/>
                          <m:ctrlPr>
                            <a:rPr lang="en-GB" sz="2600" i="1" smtClean="0">
                              <a:solidFill>
                                <a:schemeClr val="tx1"/>
                              </a:solidFill>
                              <a:latin typeface="Cambria Math" panose="02040503050406030204" pitchFamily="18" charset="0"/>
                            </a:rPr>
                          </m:ctrlPr>
                        </m:naryPr>
                        <m:sub/>
                        <m:sup/>
                        <m:e>
                          <m:r>
                            <a:rPr lang="en-GB" sz="2600" i="1">
                              <a:latin typeface="Cambria Math" panose="02040503050406030204" pitchFamily="18" charset="0"/>
                            </a:rPr>
                            <m:t>𝑝</m:t>
                          </m:r>
                          <m:d>
                            <m:dPr>
                              <m:ctrlPr>
                                <a:rPr lang="en-GB" sz="2600" i="1">
                                  <a:latin typeface="Cambria Math" panose="02040503050406030204" pitchFamily="18" charset="0"/>
                                </a:rPr>
                              </m:ctrlPr>
                            </m:dPr>
                            <m:e>
                              <m:r>
                                <a:rPr lang="en-GB" sz="2600" i="1">
                                  <a:latin typeface="Cambria Math" panose="02040503050406030204" pitchFamily="18" charset="0"/>
                                </a:rPr>
                                <m:t>𝑟</m:t>
                              </m:r>
                            </m:e>
                          </m:d>
                          <m:r>
                            <a:rPr lang="en-GB" sz="2600" i="1">
                              <a:latin typeface="Cambria Math" panose="02040503050406030204" pitchFamily="18" charset="0"/>
                            </a:rPr>
                            <m:t>𝑝</m:t>
                          </m:r>
                          <m:d>
                            <m:dPr>
                              <m:ctrlPr>
                                <a:rPr lang="en-GB" sz="2600" i="1">
                                  <a:latin typeface="Cambria Math" panose="02040503050406030204" pitchFamily="18" charset="0"/>
                                </a:rPr>
                              </m:ctrlPr>
                            </m:dPr>
                            <m:e>
                              <m:r>
                                <a:rPr lang="en-GB" sz="2600" i="1">
                                  <a:latin typeface="Cambria Math" panose="02040503050406030204" pitchFamily="18" charset="0"/>
                                </a:rPr>
                                <m:t>𝑈</m:t>
                              </m:r>
                            </m:e>
                          </m:d>
                          <m:r>
                            <a:rPr lang="en-GB" sz="2600" i="1">
                              <a:latin typeface="Cambria Math" panose="02040503050406030204" pitchFamily="18" charset="0"/>
                            </a:rPr>
                            <m:t>𝑝</m:t>
                          </m:r>
                          <m:d>
                            <m:dPr>
                              <m:ctrlPr>
                                <a:rPr lang="en-GB" sz="2600" i="1">
                                  <a:latin typeface="Cambria Math" panose="02040503050406030204" pitchFamily="18" charset="0"/>
                                </a:rPr>
                              </m:ctrlPr>
                            </m:dPr>
                            <m:e>
                              <m:r>
                                <a:rPr lang="en-GB" sz="2600" i="1">
                                  <a:latin typeface="Cambria Math" panose="02040503050406030204" pitchFamily="18" charset="0"/>
                                </a:rPr>
                                <m:t>𝐹</m:t>
                              </m:r>
                            </m:e>
                          </m:d>
                          <m:r>
                            <a:rPr lang="en-GB" sz="2600" i="1">
                              <a:latin typeface="Cambria Math" panose="02040503050406030204" pitchFamily="18" charset="0"/>
                            </a:rPr>
                            <m:t>𝑝</m:t>
                          </m:r>
                          <m:r>
                            <a:rPr lang="en-GB" sz="2600" i="1">
                              <a:latin typeface="Cambria Math" panose="02040503050406030204" pitchFamily="18" charset="0"/>
                            </a:rPr>
                            <m:t>(</m:t>
                          </m:r>
                          <m:r>
                            <a:rPr lang="en-GB" sz="2600" i="1">
                              <a:latin typeface="Cambria Math" panose="02040503050406030204" pitchFamily="18" charset="0"/>
                            </a:rPr>
                            <m:t>𝐻</m:t>
                          </m:r>
                          <m:r>
                            <a:rPr lang="en-GB" sz="2600" i="1">
                              <a:latin typeface="Cambria Math" panose="02040503050406030204" pitchFamily="18" charset="0"/>
                            </a:rPr>
                            <m:t>) </m:t>
                          </m:r>
                          <m:r>
                            <a:rPr lang="en-GB" sz="2600" i="1">
                              <a:latin typeface="Cambria Math" panose="02040503050406030204" pitchFamily="18" charset="0"/>
                            </a:rPr>
                            <m:t>𝑑𝑈𝑑𝐹𝑑𝐻</m:t>
                          </m:r>
                        </m:e>
                      </m:nary>
                    </m:oMath>
                  </m:oMathPara>
                </a14:m>
                <a:endParaRPr lang="en-GB" sz="2600" dirty="0">
                  <a:solidFill>
                    <a:schemeClr val="tx1"/>
                  </a:solidFill>
                </a:endParaRPr>
              </a:p>
            </p:txBody>
          </p:sp>
        </mc:Choice>
        <mc:Fallback xmlns="">
          <p:sp>
            <p:nvSpPr>
              <p:cNvPr id="14" name="TextBox 13">
                <a:extLst>
                  <a:ext uri="{FF2B5EF4-FFF2-40B4-BE49-F238E27FC236}">
                    <a16:creationId xmlns:a16="http://schemas.microsoft.com/office/drawing/2014/main" id="{2F07A183-D50B-463F-A40E-FAB29AC70F3D}"/>
                  </a:ext>
                </a:extLst>
              </p:cNvPr>
              <p:cNvSpPr txBox="1">
                <a:spLocks noRot="1" noChangeAspect="1" noMove="1" noResize="1" noEditPoints="1" noAdjustHandles="1" noChangeArrowheads="1" noChangeShapeType="1" noTextEdit="1"/>
              </p:cNvSpPr>
              <p:nvPr/>
            </p:nvSpPr>
            <p:spPr>
              <a:xfrm>
                <a:off x="4863355" y="4981753"/>
                <a:ext cx="7069802" cy="1141851"/>
              </a:xfrm>
              <a:prstGeom prst="rect">
                <a:avLst/>
              </a:prstGeom>
              <a:blipFill>
                <a:blip r:embed="rId3"/>
                <a:stretch>
                  <a:fillRect/>
                </a:stretch>
              </a:blipFill>
            </p:spPr>
            <p:txBody>
              <a:bodyPr/>
              <a:lstStyle/>
              <a:p>
                <a:r>
                  <a:rPr lang="en-GB">
                    <a:noFill/>
                  </a:rPr>
                  <a:t> </a:t>
                </a:r>
              </a:p>
            </p:txBody>
          </p:sp>
        </mc:Fallback>
      </mc:AlternateContent>
      <p:sp>
        <p:nvSpPr>
          <p:cNvPr id="15" name="Rectangle 14">
            <a:extLst>
              <a:ext uri="{FF2B5EF4-FFF2-40B4-BE49-F238E27FC236}">
                <a16:creationId xmlns:a16="http://schemas.microsoft.com/office/drawing/2014/main" id="{457A4AB3-EEEF-4420-8CDB-5AA1FE37A98B}"/>
              </a:ext>
            </a:extLst>
          </p:cNvPr>
          <p:cNvSpPr/>
          <p:nvPr/>
        </p:nvSpPr>
        <p:spPr>
          <a:xfrm>
            <a:off x="4808692" y="113629"/>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F8596E5-FA6E-41D8-9088-5B97F223BF61}"/>
              </a:ext>
            </a:extLst>
          </p:cNvPr>
          <p:cNvSpPr/>
          <p:nvPr/>
        </p:nvSpPr>
        <p:spPr>
          <a:xfrm>
            <a:off x="5003159" y="113629"/>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Picture 2">
            <a:extLst>
              <a:ext uri="{FF2B5EF4-FFF2-40B4-BE49-F238E27FC236}">
                <a16:creationId xmlns:a16="http://schemas.microsoft.com/office/drawing/2014/main" id="{7A98ADA1-978A-4777-8911-A3A17C62BAB2}"/>
              </a:ext>
            </a:extLst>
          </p:cNvPr>
          <p:cNvPicPr>
            <a:picLocks noChangeArrowheads="1"/>
          </p:cNvPicPr>
          <p:nvPr/>
        </p:nvPicPr>
        <p:blipFill rotWithShape="1">
          <a:blip r:embed="rId4">
            <a:extLst>
              <a:ext uri="{28A0092B-C50C-407E-A947-70E740481C1C}">
                <a14:useLocalDpi xmlns:a14="http://schemas.microsoft.com/office/drawing/2010/main" val="0"/>
              </a:ext>
            </a:extLst>
          </a:blip>
          <a:srcRect l="19208" t="21684" r="25984" b="7592"/>
          <a:stretch/>
        </p:blipFill>
        <p:spPr bwMode="auto">
          <a:xfrm>
            <a:off x="666648" y="1051053"/>
            <a:ext cx="4336512" cy="5001953"/>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13DD4B8B-881B-477E-BEFE-77154ED4796F}"/>
              </a:ext>
            </a:extLst>
          </p:cNvPr>
          <p:cNvSpPr txBox="1"/>
          <p:nvPr/>
        </p:nvSpPr>
        <p:spPr>
          <a:xfrm>
            <a:off x="4076465" y="5882802"/>
            <a:ext cx="1445107" cy="200055"/>
          </a:xfrm>
          <a:prstGeom prst="rect">
            <a:avLst/>
          </a:prstGeom>
          <a:noFill/>
        </p:spPr>
        <p:txBody>
          <a:bodyPr wrap="square" rtlCol="0">
            <a:spAutoFit/>
          </a:bodyPr>
          <a:lstStyle/>
          <a:p>
            <a:r>
              <a:rPr lang="en-GB" sz="700" dirty="0">
                <a:solidFill>
                  <a:schemeClr val="bg1"/>
                </a:solidFill>
              </a:rPr>
              <a:t>Image source: K. Shea</a:t>
            </a:r>
          </a:p>
        </p:txBody>
      </p:sp>
      <p:cxnSp>
        <p:nvCxnSpPr>
          <p:cNvPr id="72" name="Straight Connector 71">
            <a:extLst>
              <a:ext uri="{FF2B5EF4-FFF2-40B4-BE49-F238E27FC236}">
                <a16:creationId xmlns:a16="http://schemas.microsoft.com/office/drawing/2014/main" id="{9E12F039-41F2-4FBF-973D-E22F0904BA3C}"/>
              </a:ext>
            </a:extLst>
          </p:cNvPr>
          <p:cNvCxnSpPr>
            <a:cxnSpLocks/>
          </p:cNvCxnSpPr>
          <p:nvPr/>
        </p:nvCxnSpPr>
        <p:spPr>
          <a:xfrm>
            <a:off x="2860545" y="1297577"/>
            <a:ext cx="0" cy="4474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4C33BD-A989-4D9E-96A2-F0595CDDAA45}"/>
              </a:ext>
            </a:extLst>
          </p:cNvPr>
          <p:cNvCxnSpPr>
            <a:cxnSpLocks/>
          </p:cNvCxnSpPr>
          <p:nvPr/>
        </p:nvCxnSpPr>
        <p:spPr>
          <a:xfrm>
            <a:off x="1767085" y="2377440"/>
            <a:ext cx="0" cy="33949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D8BC970-49BC-44FD-87B6-719D75245D08}"/>
              </a:ext>
            </a:extLst>
          </p:cNvPr>
          <p:cNvCxnSpPr>
            <a:cxnSpLocks/>
          </p:cNvCxnSpPr>
          <p:nvPr/>
        </p:nvCxnSpPr>
        <p:spPr>
          <a:xfrm>
            <a:off x="4646394" y="2717074"/>
            <a:ext cx="0" cy="30553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F573BE2-4B0C-44B2-A3DD-2EEB962D5856}"/>
              </a:ext>
            </a:extLst>
          </p:cNvPr>
          <p:cNvCxnSpPr>
            <a:cxnSpLocks/>
          </p:cNvCxnSpPr>
          <p:nvPr/>
        </p:nvCxnSpPr>
        <p:spPr>
          <a:xfrm>
            <a:off x="3366435" y="1584960"/>
            <a:ext cx="371" cy="41874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648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 name="TextBox 170">
            <a:extLst>
              <a:ext uri="{FF2B5EF4-FFF2-40B4-BE49-F238E27FC236}">
                <a16:creationId xmlns:a16="http://schemas.microsoft.com/office/drawing/2014/main" id="{C3D32DEA-C5B1-411C-A2FA-CB3A8312CA22}"/>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t>How does increased temperature affect the distribution of flower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How does increased temperature affect dispersal distances over the distribution of flower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Are there differences in dispersal when using the distribution of seed release heights rather than the maximum height?</a:t>
            </a:r>
          </a:p>
        </p:txBody>
      </p:sp>
      <p:sp>
        <p:nvSpPr>
          <p:cNvPr id="4" name="Rectangle 3">
            <a:extLst>
              <a:ext uri="{FF2B5EF4-FFF2-40B4-BE49-F238E27FC236}">
                <a16:creationId xmlns:a16="http://schemas.microsoft.com/office/drawing/2014/main" id="{F23D50E9-F080-4592-9DF6-5A90854157C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11B771F-601B-4662-AEFC-026EE1BC0E65}"/>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Study System &amp; Methods</a:t>
            </a:r>
          </a:p>
        </p:txBody>
      </p:sp>
      <p:sp>
        <p:nvSpPr>
          <p:cNvPr id="6" name="Rectangle 5">
            <a:extLst>
              <a:ext uri="{FF2B5EF4-FFF2-40B4-BE49-F238E27FC236}">
                <a16:creationId xmlns:a16="http://schemas.microsoft.com/office/drawing/2014/main" id="{1D1D6ADF-6B1B-4C08-A5FF-B3E66368A34F}"/>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70EEE3E-1280-488D-B705-8E688E03299E}"/>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475B984-5772-4300-9354-DCEEB4E8EDF0}"/>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F320E72E-38A1-4A23-8681-4D23045BE8E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59D7566-48A4-478A-9AA9-E899A1E599A3}"/>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08C0BD8-6EF4-4053-A2BD-25B249F803FB}"/>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9442C95-DF01-4DE5-B110-52802E6ECBBC}"/>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5ACE417-1134-4DE9-8BE6-83F367847082}"/>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718588E-6777-4B47-B01E-ACB31E8B0740}"/>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9C4942C-CF6D-471E-AE06-DC7596D139BD}"/>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5CEA1B6-FF09-4C93-9AF1-2C30AF4EBC79}"/>
              </a:ext>
            </a:extLst>
          </p:cNvPr>
          <p:cNvSpPr/>
          <p:nvPr/>
        </p:nvSpPr>
        <p:spPr>
          <a:xfrm>
            <a:off x="461634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E302E47-33D2-4E99-B280-BC811B8F4CD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46668479-368F-4811-9800-D1AC2B38A20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0DE8EDF-6E28-494E-AE60-E3299F8BE474}"/>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329F903-4569-4891-83FF-86E348070D5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E2E7E8C-0B24-416D-979F-A7D8F92C659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9CC68BE-C23E-47EE-82ED-2237F96D51B4}"/>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F9EBE64-03AD-4A20-A8B5-4362AD75D3DA}"/>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E3C21F9-FD5F-4C45-8A09-FC93E025BC9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16DBA8E-4A7F-44AF-A3CF-36DE47165BFC}"/>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B25799CA-3A07-46A8-A57C-3A2EE14619C8}"/>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B5D9D2C-8551-4F24-9B13-DFCF9F3709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20E91EF-D27A-4661-AB7C-83A46B2B72F6}"/>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FDA10F0-87B1-4337-A5D6-0BD4D80B77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AFB64713-EC6A-43C2-B5D1-C8A1ECA3AE93}"/>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8F143075-6BF8-45E0-B321-35BCA5D870D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FFABC648-41BB-4E51-9014-A4D6F275EB00}"/>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B473775-CAB0-4209-93CB-F515BEAD4B35}"/>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262DCC0-0928-4D2D-A8B1-8EEE6D9BC86A}"/>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2F15FB6-06E5-4B73-A5DB-962DD9A59F6A}"/>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39D2ABF-4D77-4203-BDFD-064A0673752F}"/>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609EF51-5157-497C-80FB-87070C044E38}"/>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CB2C3784-B3F4-4C92-BD50-6B36219AC024}"/>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E99A96A-AE78-494D-9696-84EA9CE90D8B}"/>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1951CF5C-D7B3-4FBE-AC50-5015DC3274A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34C690BD-74B0-4C35-B0F6-FFC3BF1B644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016F542A-AA45-4315-BD48-CDFD7DDBA023}"/>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5296ECF0-439F-4B8D-9760-A692279ABAE4}"/>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54D9DDD-EF90-45BD-A240-98FBF088824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98D8D5DF-62FD-410A-A246-1197227DC2D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440312EF-B337-4D20-BBBF-0AB34A78EC8E}"/>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7B44A837-B6A2-45C0-9C42-AD22E87184D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563CB92F-AD7C-42A3-B7A9-CF8F579BAC3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85600C2-7424-44B7-815F-122F8C99296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1A443393-4C29-4A78-86D7-243387888A5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3D59C3EF-9FA6-4FD6-BB57-64D9B53B78D9}"/>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A40FD2DD-DAC4-485A-BF0A-BBF63C6FAF7D}"/>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F51661EC-4002-4788-853D-84030CDDE32A}"/>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FC0E0FB-31AE-4894-9265-80216AA3073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1D8A1576-753F-4B9A-898F-2A181F558B8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66F0970B-F19B-4132-898A-56C444DA8B08}"/>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FF4C6A2-BE10-4226-982B-EEB1A7E9EBD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75F97798-790D-48C2-873A-C4CE98C8891E}"/>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894B2F34-9316-4A2F-B6EF-33287AEB8F07}"/>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416AA45B-18B2-48D8-B342-A9123BEEF8CA}"/>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1F4EBE69-2735-4226-8502-FBFBE501198D}"/>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
        <p:nvSpPr>
          <p:cNvPr id="2" name="Rectangle 1">
            <a:extLst>
              <a:ext uri="{FF2B5EF4-FFF2-40B4-BE49-F238E27FC236}">
                <a16:creationId xmlns:a16="http://schemas.microsoft.com/office/drawing/2014/main" id="{923EF576-D538-40ED-9393-6453CF465291}"/>
              </a:ext>
            </a:extLst>
          </p:cNvPr>
          <p:cNvSpPr/>
          <p:nvPr/>
        </p:nvSpPr>
        <p:spPr>
          <a:xfrm>
            <a:off x="4808692" y="113629"/>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DE650E9C-8CB0-4041-AD91-C1F0D9B6AB65}"/>
              </a:ext>
            </a:extLst>
          </p:cNvPr>
          <p:cNvSpPr/>
          <p:nvPr/>
        </p:nvSpPr>
        <p:spPr>
          <a:xfrm>
            <a:off x="5003159" y="113629"/>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488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57BA1AE5-3377-4D9C-A4A9-39E5E024DC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9C672878-EEB6-42BA-B73D-254E92631E7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20225425-013E-41B7-8EAC-1173724143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B8C26226-7457-43B0-B34D-026DF9886446}"/>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448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82C66948-4219-43B2-8D72-176596C99936}"/>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A7F1CA6-0C82-4E28-9BFF-507104CFB5E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60" name="Rectangle 59">
            <a:extLst>
              <a:ext uri="{FF2B5EF4-FFF2-40B4-BE49-F238E27FC236}">
                <a16:creationId xmlns:a16="http://schemas.microsoft.com/office/drawing/2014/main" id="{D77B4FEE-B301-4846-8DFD-1BB90855386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32D1D59A-29D5-4DD6-98DA-FB2D23B6FD4A}"/>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487F6AFA-F0ED-49BE-9313-4C8EF7EA465B}"/>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32308E1F-A70E-4676-9992-76F3E88D754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A01D842E-52B3-404F-A65C-6B8C2CBC9C23}"/>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CD593858-4852-4062-9BE5-B0DD2D9508B5}"/>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83E3B1B1-AE0D-4FFD-AC9E-B2D0FEC39EDC}"/>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0EFD1B73-5F04-4FD4-A35B-020F8D9D838A}"/>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DCFE32F5-E1E1-4F49-B490-04940C3D4B93}"/>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AD09902F-C0A5-4A39-B30E-603931715559}"/>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E65B46D4-81D3-423F-873E-233CDE673CE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83F3C3EE-6E1B-43B5-A43E-87C90FEDC74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3EF93B0F-1C20-4226-8D6D-E7964C4EC67C}"/>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CEF3D04A-CFF3-4C1B-9075-ABB2CBE46F8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55BDE7E1-09DF-4DFB-9082-C6C1F28B2416}"/>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108AD25D-1D2B-4FC3-89C6-A43530EE66F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1380C571-9E1A-4A14-88C3-0653C70EE89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Rectangle 191">
            <a:extLst>
              <a:ext uri="{FF2B5EF4-FFF2-40B4-BE49-F238E27FC236}">
                <a16:creationId xmlns:a16="http://schemas.microsoft.com/office/drawing/2014/main" id="{6DDD6EE9-F5B1-483E-9E94-507166D60C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Rectangle 193">
            <a:extLst>
              <a:ext uri="{FF2B5EF4-FFF2-40B4-BE49-F238E27FC236}">
                <a16:creationId xmlns:a16="http://schemas.microsoft.com/office/drawing/2014/main" id="{E9498620-54D8-4B83-A57F-370193157C6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id="{E81786B3-D2DD-4FA3-8E9D-AA974F975B6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Rectangle 197">
            <a:extLst>
              <a:ext uri="{FF2B5EF4-FFF2-40B4-BE49-F238E27FC236}">
                <a16:creationId xmlns:a16="http://schemas.microsoft.com/office/drawing/2014/main" id="{C833CDC1-0D5C-4115-B95F-B639373E188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Rectangle 199">
            <a:extLst>
              <a:ext uri="{FF2B5EF4-FFF2-40B4-BE49-F238E27FC236}">
                <a16:creationId xmlns:a16="http://schemas.microsoft.com/office/drawing/2014/main" id="{8BF77A37-CF4D-410E-A135-C9BDD0678E8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969D7CF9-0EE3-4316-830C-F6BA832D2113}"/>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Rectangle 203">
            <a:extLst>
              <a:ext uri="{FF2B5EF4-FFF2-40B4-BE49-F238E27FC236}">
                <a16:creationId xmlns:a16="http://schemas.microsoft.com/office/drawing/2014/main" id="{96A51025-AEFC-400C-A514-D186DDE7DA7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Rectangle 205">
            <a:extLst>
              <a:ext uri="{FF2B5EF4-FFF2-40B4-BE49-F238E27FC236}">
                <a16:creationId xmlns:a16="http://schemas.microsoft.com/office/drawing/2014/main" id="{B14A533D-B4C2-4FB0-98BE-8AD5049F4D2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Rectangle 207">
            <a:extLst>
              <a:ext uri="{FF2B5EF4-FFF2-40B4-BE49-F238E27FC236}">
                <a16:creationId xmlns:a16="http://schemas.microsoft.com/office/drawing/2014/main" id="{E8098B87-9674-43B4-B479-AEC0117AA75C}"/>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Rectangle 209">
            <a:extLst>
              <a:ext uri="{FF2B5EF4-FFF2-40B4-BE49-F238E27FC236}">
                <a16:creationId xmlns:a16="http://schemas.microsoft.com/office/drawing/2014/main" id="{12BA6F79-2CAC-4AC4-8D09-8AF0682C85BD}"/>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Rectangle 211">
            <a:extLst>
              <a:ext uri="{FF2B5EF4-FFF2-40B4-BE49-F238E27FC236}">
                <a16:creationId xmlns:a16="http://schemas.microsoft.com/office/drawing/2014/main" id="{044E2595-97CE-480E-956A-B458D09E002B}"/>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Rectangle 213">
            <a:extLst>
              <a:ext uri="{FF2B5EF4-FFF2-40B4-BE49-F238E27FC236}">
                <a16:creationId xmlns:a16="http://schemas.microsoft.com/office/drawing/2014/main" id="{23EA19C0-824E-458C-81D5-AE118D687E44}"/>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Rectangle 215">
            <a:extLst>
              <a:ext uri="{FF2B5EF4-FFF2-40B4-BE49-F238E27FC236}">
                <a16:creationId xmlns:a16="http://schemas.microsoft.com/office/drawing/2014/main" id="{FB916F47-A772-458D-888A-F671B21AFE82}"/>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Rectangle 217">
            <a:extLst>
              <a:ext uri="{FF2B5EF4-FFF2-40B4-BE49-F238E27FC236}">
                <a16:creationId xmlns:a16="http://schemas.microsoft.com/office/drawing/2014/main" id="{91B52C02-2363-40B3-BFB8-0A7D8E67341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Rectangle 219">
            <a:extLst>
              <a:ext uri="{FF2B5EF4-FFF2-40B4-BE49-F238E27FC236}">
                <a16:creationId xmlns:a16="http://schemas.microsoft.com/office/drawing/2014/main" id="{977E9964-4CE9-4412-AE4F-F77E021F9442}"/>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Rectangle 221">
            <a:extLst>
              <a:ext uri="{FF2B5EF4-FFF2-40B4-BE49-F238E27FC236}">
                <a16:creationId xmlns:a16="http://schemas.microsoft.com/office/drawing/2014/main" id="{9F644ABE-36CB-4E8E-98F5-0BE569C0BF1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Rectangle 223">
            <a:extLst>
              <a:ext uri="{FF2B5EF4-FFF2-40B4-BE49-F238E27FC236}">
                <a16:creationId xmlns:a16="http://schemas.microsoft.com/office/drawing/2014/main" id="{ACE212F2-DAEB-45F6-A28F-6A9F1EDF81A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Rectangle 225">
            <a:extLst>
              <a:ext uri="{FF2B5EF4-FFF2-40B4-BE49-F238E27FC236}">
                <a16:creationId xmlns:a16="http://schemas.microsoft.com/office/drawing/2014/main" id="{33E27545-542A-4288-A587-76B4071C8A9C}"/>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Rectangle 227">
            <a:extLst>
              <a:ext uri="{FF2B5EF4-FFF2-40B4-BE49-F238E27FC236}">
                <a16:creationId xmlns:a16="http://schemas.microsoft.com/office/drawing/2014/main" id="{A870EC9F-577D-4D0D-B0E7-8030F200B639}"/>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Rectangle 229">
            <a:extLst>
              <a:ext uri="{FF2B5EF4-FFF2-40B4-BE49-F238E27FC236}">
                <a16:creationId xmlns:a16="http://schemas.microsoft.com/office/drawing/2014/main" id="{052BC5A1-6F92-4C00-8829-3855BFA90CC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a:extLst>
              <a:ext uri="{FF2B5EF4-FFF2-40B4-BE49-F238E27FC236}">
                <a16:creationId xmlns:a16="http://schemas.microsoft.com/office/drawing/2014/main" id="{DD72FCC4-425F-4F5E-BA82-79F84DC5FAAA}"/>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6248C854-6040-4B42-8DC7-663D88BB9B4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56FB6607-EBF4-4456-9825-209FBD0F2FCE}"/>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8EBD1FE1-60B3-4E9B-878E-4ECD34055ED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Rectangle 239">
            <a:extLst>
              <a:ext uri="{FF2B5EF4-FFF2-40B4-BE49-F238E27FC236}">
                <a16:creationId xmlns:a16="http://schemas.microsoft.com/office/drawing/2014/main" id="{A8E9DB33-6790-4D3A-96A1-067C68FE1586}"/>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a:extLst>
              <a:ext uri="{FF2B5EF4-FFF2-40B4-BE49-F238E27FC236}">
                <a16:creationId xmlns:a16="http://schemas.microsoft.com/office/drawing/2014/main" id="{F3AA9F2F-5216-49EE-AB83-8F4FB71A4401}"/>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5CE982C1-BE35-4418-B660-84ABBA4AF9AB}"/>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Rectangle 245">
            <a:extLst>
              <a:ext uri="{FF2B5EF4-FFF2-40B4-BE49-F238E27FC236}">
                <a16:creationId xmlns:a16="http://schemas.microsoft.com/office/drawing/2014/main" id="{57AFAFAB-043D-4BBB-938C-B7AA83898EB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Rectangle 247">
            <a:extLst>
              <a:ext uri="{FF2B5EF4-FFF2-40B4-BE49-F238E27FC236}">
                <a16:creationId xmlns:a16="http://schemas.microsoft.com/office/drawing/2014/main" id="{370F8668-F59D-432C-959E-C7FA007A66A3}"/>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Rectangle 249">
            <a:extLst>
              <a:ext uri="{FF2B5EF4-FFF2-40B4-BE49-F238E27FC236}">
                <a16:creationId xmlns:a16="http://schemas.microsoft.com/office/drawing/2014/main" id="{8E25A1E3-D761-4049-9D38-88A339925C79}"/>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8B1DA0D1-F6AC-42BD-A0F5-25FAD36733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860C6F88-5446-47D9-8609-FC1AC1B838F1}"/>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8379D430-4B9E-41A8-B5A2-E76F869A6AF0}"/>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8EDB4E83-6DF1-4B93-A5A8-6B82C165091C}"/>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50EF43B6-25BC-4ED4-B47D-DBBF64C42BF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DCB29988-C244-4434-B40E-1548948A237D}"/>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53B2B3AE-F7D5-48CE-9E1D-E11F15626D0C}"/>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BF5BFF8-68C8-4437-98DE-E8CA32DDD6AE}"/>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t>How does increased temperature affect the distribution of flower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solidFill>
                  <a:schemeClr val="tx1">
                    <a:alpha val="30000"/>
                  </a:schemeClr>
                </a:solidFill>
              </a:rPr>
              <a:t>How does increased temperature affect dispersal distances over the distribution of flower heights?</a:t>
            </a:r>
          </a:p>
          <a:p>
            <a:pPr marL="514350" indent="-514350">
              <a:buFont typeface="+mj-lt"/>
              <a:buAutoNum type="arabicPeriod"/>
            </a:pPr>
            <a:endParaRPr lang="en-GB" sz="2600" dirty="0">
              <a:solidFill>
                <a:schemeClr val="tx1">
                  <a:alpha val="30000"/>
                </a:schemeClr>
              </a:solidFill>
            </a:endParaRPr>
          </a:p>
          <a:p>
            <a:pPr marL="342900" indent="-342900">
              <a:buFont typeface="+mj-lt"/>
              <a:buAutoNum type="arabicPeriod"/>
            </a:pPr>
            <a:endParaRPr lang="en-GB" sz="2600" dirty="0">
              <a:solidFill>
                <a:schemeClr val="tx1">
                  <a:alpha val="30000"/>
                </a:schemeClr>
              </a:solidFill>
            </a:endParaRPr>
          </a:p>
          <a:p>
            <a:pPr marL="514350" indent="-514350">
              <a:buFont typeface="+mj-lt"/>
              <a:buAutoNum type="arabicPeriod"/>
            </a:pPr>
            <a:r>
              <a:rPr lang="en-GB" sz="2600" dirty="0">
                <a:solidFill>
                  <a:schemeClr val="tx1">
                    <a:alpha val="30000"/>
                  </a:schemeClr>
                </a:solidFill>
              </a:rPr>
              <a:t>Are there differences in dispersal when using the distribution of seed release heights rather than the maximum height?</a:t>
            </a:r>
          </a:p>
        </p:txBody>
      </p:sp>
      <p:sp>
        <p:nvSpPr>
          <p:cNvPr id="3" name="TextBox 2">
            <a:extLst>
              <a:ext uri="{FF2B5EF4-FFF2-40B4-BE49-F238E27FC236}">
                <a16:creationId xmlns:a16="http://schemas.microsoft.com/office/drawing/2014/main" id="{EF1D6258-9C7D-4FF6-85F0-1599AD339CA9}"/>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648664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 name="Picture 50" descr="Chart, bar chart&#10;&#10;Description automatically generated">
            <a:extLst>
              <a:ext uri="{FF2B5EF4-FFF2-40B4-BE49-F238E27FC236}">
                <a16:creationId xmlns:a16="http://schemas.microsoft.com/office/drawing/2014/main" id="{B955BA9F-DA4C-4F6A-BF62-14690F6726D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47867" y="1829251"/>
            <a:ext cx="6296400" cy="4550400"/>
          </a:xfrm>
          <a:prstGeom prst="rect">
            <a:avLst/>
          </a:prstGeom>
        </p:spPr>
      </p:pic>
      <p:sp>
        <p:nvSpPr>
          <p:cNvPr id="2" name="Rectangle 1">
            <a:extLst>
              <a:ext uri="{FF2B5EF4-FFF2-40B4-BE49-F238E27FC236}">
                <a16:creationId xmlns:a16="http://schemas.microsoft.com/office/drawing/2014/main" id="{E96C5EC0-5F93-4FAA-946A-2BA24AE03B2D}"/>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F653D6E-A56E-4C81-94E7-EDF200E9E4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C9C3431D-80CB-421D-A320-AD921A6117B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9E76ADD5-82E4-4B01-B231-4AEBD0A8B45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D097587-FD32-42F6-861D-66F84459CC0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0030B70-0952-4887-8833-2390EFEB4AB4}"/>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DDAE823E-90E9-4E61-9E1D-68669BB2150B}"/>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2FE152A-D05B-4440-A031-964E6B68FE0B}"/>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CFF1652-5586-4E8B-AC81-C6550C98111D}"/>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048B4C0-AC3D-4067-96C1-BE93D4E86633}"/>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E88F64A-A843-4CBC-8CA7-0DFBC79B0999}"/>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4151582-7084-4029-87DC-387D77C0F9F9}"/>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1A6AB7D-A344-45AE-984F-6C78BA60DBEE}"/>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9D7DE7A-9C16-4CD2-A361-3E192A1AB77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4E1DC05-652E-4D70-A561-0DAEE760F80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8013625F-38D4-426F-9D97-18ED3247898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5CC82726-B4D0-4BC8-B1BA-5569C94AD1C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668316C2-4EC9-42F1-938D-B326A40F43A1}"/>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A6D44A1-37C3-482E-9C69-C6D86ED58C4A}"/>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272EAD6A-DC0E-4849-B521-AA3E92ABF3D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1DF6E81-BF83-4EC6-8FA1-C603CA498553}"/>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B1C9B11-94C8-4D51-A754-3A2CC99B0103}"/>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78189F9-5898-4252-B49E-D3C85B717A50}"/>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992D05D-81B6-424B-86A5-29A6BFD553E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43F30620-1364-4E03-ABAE-162FF625F477}"/>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377B1572-7D66-4384-A80D-83B5852F3FB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839DB785-FF21-4346-90EE-14763832A26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5D118F7-2E15-4294-932C-10CA6F9CFD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028203D4-7A70-49B1-B1B7-2C7437A2B0A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63B4FD0E-D9E3-48E9-8CB7-64D03ADE0B8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2164F3B-11CB-47A4-A88D-DEF54242CA00}"/>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60F7FAD0-8B1C-4FA4-9E35-0D83FA5A30D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0AE69A0-A7D5-47AA-88CC-3469344F2939}"/>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6BD42E4-EF37-4502-A186-0CA1CAFCF3D2}"/>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0A51DBBC-DCD3-4F5C-89CD-E1ECDD731057}"/>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9D1EDB8D-186F-43E6-9785-3330C8C80EC8}"/>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52409309-F653-4134-BB6F-637E580886F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012B29C3-4DB1-4109-A793-382BF936D160}"/>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F05F56F1-96D6-4578-83F7-FCD38A716BF9}"/>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CBF6733F-F099-4C10-858A-66B3ABECE5E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182B2D0C-EB8C-4C78-BA50-248E5FDB9EE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A21E6BDD-4A82-43F5-99E9-081E597F5CE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6B9BF772-42E9-46C6-8898-9BB3C6623A75}"/>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83932721-48F0-43CD-90A4-85C3930B47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65EC6586-151C-4984-A18D-C35BC33703F8}"/>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9D0838D8-C939-4168-BF06-443EEA78EB5C}"/>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FBC34789-51E9-49E6-A898-674645512B6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C8493951-6E20-4F9C-8AE2-D47A00F0A9C1}"/>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A2125278-0118-4C80-9271-F089A589622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119684C9-B194-4CD2-A06C-E21CC36DFFC4}"/>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711EC609-7812-4D5E-A2B6-207A768D627C}"/>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8DE32A7B-6742-475F-94D2-BD9E83D32389}"/>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C3E0A062-4163-4502-AF7F-C835A390DF36}"/>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CD2768E4-4FC3-451A-A079-D2D029DA7DBC}"/>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2F40068B-B2FD-4881-B582-2786174F9F3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EF0258E6-2EF2-471D-816D-6498E7F787B3}"/>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09974850-FA24-4530-AC47-4BB60CB395D9}"/>
              </a:ext>
            </a:extLst>
          </p:cNvPr>
          <p:cNvSpPr txBox="1"/>
          <p:nvPr/>
        </p:nvSpPr>
        <p:spPr>
          <a:xfrm>
            <a:off x="7135925" y="1829251"/>
            <a:ext cx="4428325" cy="2462213"/>
          </a:xfrm>
          <a:prstGeom prst="rect">
            <a:avLst/>
          </a:prstGeom>
          <a:noFill/>
        </p:spPr>
        <p:txBody>
          <a:bodyPr wrap="square" rtlCol="0">
            <a:spAutoFit/>
          </a:bodyPr>
          <a:lstStyle/>
          <a:p>
            <a:r>
              <a:rPr lang="en-GB" sz="2200" dirty="0"/>
              <a:t>Warmed </a:t>
            </a:r>
            <a:r>
              <a:rPr lang="en-GB" sz="2200" i="1" dirty="0"/>
              <a:t>C. nutans </a:t>
            </a:r>
            <a:r>
              <a:rPr lang="en-GB" sz="2200" dirty="0"/>
              <a:t>flowers are 14.06 cm taller on average.</a:t>
            </a:r>
          </a:p>
          <a:p>
            <a:r>
              <a:rPr lang="en-GB" sz="2200" dirty="0"/>
              <a:t>(df = 1402, </a:t>
            </a:r>
            <a:r>
              <a:rPr lang="en-GB" sz="2200" i="1" dirty="0"/>
              <a:t>p</a:t>
            </a:r>
            <a:r>
              <a:rPr lang="en-GB" sz="2200" dirty="0"/>
              <a:t> &lt; 0.001)</a:t>
            </a:r>
          </a:p>
          <a:p>
            <a:endParaRPr lang="en-GB" sz="2200" dirty="0"/>
          </a:p>
          <a:p>
            <a:r>
              <a:rPr lang="en-GB" sz="2200" dirty="0"/>
              <a:t>Warmed </a:t>
            </a:r>
            <a:r>
              <a:rPr lang="en-GB" sz="2200" i="1" dirty="0"/>
              <a:t>C. </a:t>
            </a:r>
            <a:r>
              <a:rPr lang="en-GB" sz="2200" i="1" dirty="0" err="1"/>
              <a:t>acanthoides</a:t>
            </a:r>
            <a:r>
              <a:rPr lang="en-GB" sz="2200" i="1" dirty="0"/>
              <a:t> </a:t>
            </a:r>
            <a:r>
              <a:rPr lang="en-GB" sz="2200" dirty="0"/>
              <a:t>flowers are 20.45 cm taller on average.</a:t>
            </a:r>
          </a:p>
          <a:p>
            <a:r>
              <a:rPr lang="en-GB" sz="2200" dirty="0"/>
              <a:t>(df = 1517, </a:t>
            </a:r>
            <a:r>
              <a:rPr lang="en-GB" sz="2200" i="1" dirty="0"/>
              <a:t>p</a:t>
            </a:r>
            <a:r>
              <a:rPr lang="en-GB" sz="2200" dirty="0"/>
              <a:t> &lt; 0.001)</a:t>
            </a:r>
          </a:p>
        </p:txBody>
      </p:sp>
      <p:sp>
        <p:nvSpPr>
          <p:cNvPr id="49" name="TextBox 48">
            <a:extLst>
              <a:ext uri="{FF2B5EF4-FFF2-40B4-BE49-F238E27FC236}">
                <a16:creationId xmlns:a16="http://schemas.microsoft.com/office/drawing/2014/main" id="{A007C03D-A982-4002-97D6-5E976F2C8EC8}"/>
              </a:ext>
            </a:extLst>
          </p:cNvPr>
          <p:cNvSpPr txBox="1"/>
          <p:nvPr/>
        </p:nvSpPr>
        <p:spPr>
          <a:xfrm>
            <a:off x="935663" y="767393"/>
            <a:ext cx="10774891" cy="769441"/>
          </a:xfrm>
          <a:prstGeom prst="rect">
            <a:avLst/>
          </a:prstGeom>
          <a:noFill/>
        </p:spPr>
        <p:txBody>
          <a:bodyPr wrap="square" rtlCol="0">
            <a:spAutoFit/>
          </a:bodyPr>
          <a:lstStyle/>
          <a:p>
            <a:r>
              <a:rPr lang="en-GB" sz="2200" b="1" i="1" dirty="0"/>
              <a:t>On average, flowers from warmed thistles are taller compared to flowers from </a:t>
            </a:r>
            <a:r>
              <a:rPr lang="en-GB" sz="2200" b="1" i="1" dirty="0" err="1"/>
              <a:t>unwarmed</a:t>
            </a:r>
            <a:r>
              <a:rPr lang="en-GB" sz="2200" b="1" i="1" dirty="0"/>
              <a:t> thistles…</a:t>
            </a:r>
          </a:p>
        </p:txBody>
      </p:sp>
      <p:sp>
        <p:nvSpPr>
          <p:cNvPr id="16" name="TextBox 15">
            <a:extLst>
              <a:ext uri="{FF2B5EF4-FFF2-40B4-BE49-F238E27FC236}">
                <a16:creationId xmlns:a16="http://schemas.microsoft.com/office/drawing/2014/main" id="{6CFDA50C-9EC5-4DC4-A141-62E2EB81FB00}"/>
              </a:ext>
            </a:extLst>
          </p:cNvPr>
          <p:cNvSpPr txBox="1"/>
          <p:nvPr/>
        </p:nvSpPr>
        <p:spPr>
          <a:xfrm>
            <a:off x="901463" y="1690496"/>
            <a:ext cx="3189746" cy="230832"/>
          </a:xfrm>
          <a:prstGeom prst="rect">
            <a:avLst/>
          </a:prstGeom>
          <a:noFill/>
        </p:spPr>
        <p:txBody>
          <a:bodyPr wrap="square" rtlCol="0">
            <a:spAutoFit/>
          </a:bodyPr>
          <a:lstStyle/>
          <a:p>
            <a:r>
              <a:rPr lang="en-GB" sz="900" i="1" dirty="0"/>
              <a:t>*Error bars represent SEM; t-test used to test significance</a:t>
            </a:r>
          </a:p>
        </p:txBody>
      </p:sp>
      <p:sp>
        <p:nvSpPr>
          <p:cNvPr id="17" name="TextBox 16">
            <a:extLst>
              <a:ext uri="{FF2B5EF4-FFF2-40B4-BE49-F238E27FC236}">
                <a16:creationId xmlns:a16="http://schemas.microsoft.com/office/drawing/2014/main" id="{4A2F00B9-B2E3-4E34-A8A7-EB470476FA42}"/>
              </a:ext>
            </a:extLst>
          </p:cNvPr>
          <p:cNvSpPr txBox="1"/>
          <p:nvPr/>
        </p:nvSpPr>
        <p:spPr>
          <a:xfrm>
            <a:off x="2051636" y="5978387"/>
            <a:ext cx="973841" cy="200055"/>
          </a:xfrm>
          <a:prstGeom prst="rect">
            <a:avLst/>
          </a:prstGeom>
          <a:solidFill>
            <a:schemeClr val="bg1"/>
          </a:solidFill>
        </p:spPr>
        <p:txBody>
          <a:bodyPr wrap="square" lIns="0" tIns="0" rIns="0" bIns="0" rtlCol="0">
            <a:spAutoFit/>
          </a:bodyPr>
          <a:lstStyle/>
          <a:p>
            <a:pPr algn="ctr"/>
            <a:r>
              <a:rPr lang="en-GB" sz="1300" i="1" dirty="0"/>
              <a:t>C. nutans</a:t>
            </a:r>
          </a:p>
        </p:txBody>
      </p:sp>
      <p:sp>
        <p:nvSpPr>
          <p:cNvPr id="14" name="TextBox 13">
            <a:extLst>
              <a:ext uri="{FF2B5EF4-FFF2-40B4-BE49-F238E27FC236}">
                <a16:creationId xmlns:a16="http://schemas.microsoft.com/office/drawing/2014/main" id="{60F36EA4-81FD-4983-96FD-01081681324D}"/>
              </a:ext>
            </a:extLst>
          </p:cNvPr>
          <p:cNvSpPr txBox="1"/>
          <p:nvPr/>
        </p:nvSpPr>
        <p:spPr>
          <a:xfrm>
            <a:off x="4629246" y="5978387"/>
            <a:ext cx="1038827" cy="200055"/>
          </a:xfrm>
          <a:prstGeom prst="rect">
            <a:avLst/>
          </a:prstGeom>
          <a:solidFill>
            <a:schemeClr val="bg1"/>
          </a:solidFill>
        </p:spPr>
        <p:txBody>
          <a:bodyPr wrap="square" lIns="0" tIns="0" rIns="0" bIns="0" rtlCol="0">
            <a:spAutoFit/>
          </a:bodyPr>
          <a:lstStyle/>
          <a:p>
            <a:pPr algn="ctr"/>
            <a:r>
              <a:rPr lang="en-GB" sz="1300" i="1" dirty="0"/>
              <a:t>C. </a:t>
            </a:r>
            <a:r>
              <a:rPr lang="en-GB" sz="1300" i="1" dirty="0" err="1"/>
              <a:t>acanthoides</a:t>
            </a:r>
            <a:endParaRPr lang="en-GB" sz="1300" i="1" dirty="0"/>
          </a:p>
        </p:txBody>
      </p:sp>
    </p:spTree>
    <p:extLst>
      <p:ext uri="{BB962C8B-B14F-4D97-AF65-F5344CB8AC3E}">
        <p14:creationId xmlns:p14="http://schemas.microsoft.com/office/powerpoint/2010/main" val="465750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8C98B88-00F7-4800-98CD-FCE14E3A270E}"/>
              </a:ext>
            </a:extLst>
          </p:cNvPr>
          <p:cNvPicPr>
            <a:picLocks/>
          </p:cNvPicPr>
          <p:nvPr/>
        </p:nvPicPr>
        <p:blipFill>
          <a:blip r:embed="rId2"/>
          <a:stretch>
            <a:fillRect/>
          </a:stretch>
        </p:blipFill>
        <p:spPr>
          <a:xfrm>
            <a:off x="516701" y="1829251"/>
            <a:ext cx="6294665" cy="4550400"/>
          </a:xfrm>
          <a:prstGeom prst="rect">
            <a:avLst/>
          </a:prstGeom>
        </p:spPr>
      </p:pic>
      <p:sp>
        <p:nvSpPr>
          <p:cNvPr id="2" name="Rectangle 1">
            <a:extLst>
              <a:ext uri="{FF2B5EF4-FFF2-40B4-BE49-F238E27FC236}">
                <a16:creationId xmlns:a16="http://schemas.microsoft.com/office/drawing/2014/main" id="{D27615ED-8E77-4C4E-AA14-DEC0530F189F}"/>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7B12001-A46D-44C7-9B44-270959B7FB5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B1391523-80B9-4616-AE02-1B2E4D8294CA}"/>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F7F4677-8425-45E3-9391-9EDA5395B7E6}"/>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175E551E-4599-42B8-A441-4A5D382744C3}"/>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ABCA3DD-9395-4677-8700-A78721B5640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CB30DE3-DB12-4711-84EC-A0E59234824F}"/>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A1A1887C-2A67-44BD-B829-C1C5192CA1DA}"/>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0D0C216-E1C5-480D-8A6C-F0C7C33C1FE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4294C4F-583B-4475-A5C0-2F506FFA574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46F6FE6-E2A6-4990-9F93-8FC9C404AD00}"/>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D7A30C5-7774-4E4B-8E3B-98718A115FE6}"/>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ABC29DA-914A-434A-9B42-03A89DA7C505}"/>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C710B40-EB7F-4F37-95FE-2869B1BE384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AA6810E-D802-41F3-8E0E-C3B60DCDE5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F9B0FB9-FC1D-459F-9789-4ED6EFBB026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11DE439-4BEC-4102-83D2-77843C68B5A8}"/>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EC8812E-412B-49BA-BF8E-0CEDF904EBA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35A207C-248C-47CF-8BE3-C0A51857F84F}"/>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6781A875-1A1B-4205-ABBF-E32F795D69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836C2579-AAF8-4633-BE05-7186F57CAD4B}"/>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444F455F-E2A5-41AE-ABD5-66560D2381C0}"/>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3445048-8637-48A4-A1D2-8066550F2CB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0ECA0CE-6CF6-4402-9BE7-B6A91F53D88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16804E45-6AC4-473A-9BA3-AAEF6D9801D6}"/>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D76B99C8-8524-4D08-B938-E2ECD43160FF}"/>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9B2BB21-93E4-415F-AAAF-5FBF028D6173}"/>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CC6AAC2B-10D8-428D-98DC-1C4E0D0F603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B5C44B54-B006-4CC4-8207-689C764D3E0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8A9F950-F1A5-4A51-9BE8-4CE4AB0EA83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9F90C4F-EB6A-4654-9166-143C51405881}"/>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4AC14DC-CC1F-4A37-AF74-37C165100A0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2D616F1-708A-4C37-85FB-F8F1E2969D0F}"/>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C76C1102-4CCB-49D9-B42A-7B70BDCF471E}"/>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56E5E8B0-10B7-41B9-8A10-A5BF90588A8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98BDEE01-ECEB-44E9-92D8-4131EE6633B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97E17F84-7E32-4661-9713-F00E883BF3F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F8F5D5D3-C64E-4B74-8C64-319CF9801E5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4879906A-D629-4CFF-B5A5-231E0817A8C6}"/>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F05362C8-2DF7-463F-93EF-387DE917B6B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A0D9D6A-2AD0-4FB4-9510-D7A459722E0F}"/>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86FBF44-7DB9-4E95-9B00-7A7E2868A12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E9F6CF84-CE58-4A54-A436-8D4A9CA8CF44}"/>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C62B30D-DEFB-4500-ACD2-13D7A060730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C37D9C2F-F33E-49B5-A318-E4347198EB80}"/>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FA7D4875-C20E-43A6-A4B8-E411C2794822}"/>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6B89542-66B2-481C-BA81-049D298728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379B90D-A5F0-49CE-91C4-5389F9C723A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A43D5A94-5D47-44BE-8D1E-8A7CADF854F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7651EC6D-7C6A-4954-8BA8-6C238DEA5AC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3A242C57-C68F-444A-A8AF-40F0582F985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A6C1EB1-F514-4089-AC24-71106B4ED7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7981C3A0-31F0-4EF6-8232-944E21C17BB7}"/>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512F68C-CAEF-4800-A992-05175C3F3403}"/>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037BDBBC-7C4B-4682-BC7D-C1B974E5EE2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64DF7FE-FECE-46BD-82FA-6060B05551FE}"/>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2FC75728-2DE8-4089-B096-C3303CE167A0}"/>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warming results in a rightward shift in flower height distribution…</a:t>
            </a:r>
          </a:p>
        </p:txBody>
      </p:sp>
      <p:sp>
        <p:nvSpPr>
          <p:cNvPr id="21" name="TextBox 20">
            <a:extLst>
              <a:ext uri="{FF2B5EF4-FFF2-40B4-BE49-F238E27FC236}">
                <a16:creationId xmlns:a16="http://schemas.microsoft.com/office/drawing/2014/main" id="{F4E3A7F4-9470-40E0-ABE6-15CF74B03E0B}"/>
              </a:ext>
            </a:extLst>
          </p:cNvPr>
          <p:cNvSpPr txBox="1"/>
          <p:nvPr/>
        </p:nvSpPr>
        <p:spPr>
          <a:xfrm>
            <a:off x="7135925" y="1829251"/>
            <a:ext cx="4683873" cy="1785104"/>
          </a:xfrm>
          <a:prstGeom prst="rect">
            <a:avLst/>
          </a:prstGeom>
          <a:noFill/>
        </p:spPr>
        <p:txBody>
          <a:bodyPr wrap="square" rtlCol="0">
            <a:spAutoFit/>
          </a:bodyPr>
          <a:lstStyle/>
          <a:p>
            <a:r>
              <a:rPr lang="en-GB" sz="2200" dirty="0"/>
              <a:t>Warmed and </a:t>
            </a:r>
            <a:r>
              <a:rPr lang="en-GB" sz="2200" dirty="0" err="1"/>
              <a:t>unwarmed</a:t>
            </a:r>
            <a:r>
              <a:rPr lang="en-GB" sz="2200" dirty="0"/>
              <a:t> </a:t>
            </a:r>
            <a:r>
              <a:rPr lang="en-GB" sz="2200" i="1" dirty="0"/>
              <a:t>C. nutans </a:t>
            </a:r>
            <a:r>
              <a:rPr lang="en-GB" sz="2200" dirty="0"/>
              <a:t>have different height distributions.</a:t>
            </a:r>
          </a:p>
          <a:p>
            <a:endParaRPr lang="en-GB" sz="2200" dirty="0"/>
          </a:p>
          <a:p>
            <a:r>
              <a:rPr lang="en-GB" sz="2200" dirty="0"/>
              <a:t>Warmed and </a:t>
            </a:r>
            <a:r>
              <a:rPr lang="en-GB" sz="2200" dirty="0" err="1"/>
              <a:t>unwarmed</a:t>
            </a:r>
            <a:r>
              <a:rPr lang="en-GB" sz="2200" dirty="0"/>
              <a:t> </a:t>
            </a:r>
            <a:r>
              <a:rPr lang="en-GB" sz="2200" i="1" dirty="0"/>
              <a:t>C. </a:t>
            </a:r>
            <a:r>
              <a:rPr lang="en-GB" sz="2200" i="1" dirty="0" err="1"/>
              <a:t>acanthoides</a:t>
            </a:r>
            <a:r>
              <a:rPr lang="en-GB" sz="2200" dirty="0"/>
              <a:t> have different height distributions.</a:t>
            </a:r>
          </a:p>
        </p:txBody>
      </p:sp>
      <p:sp>
        <p:nvSpPr>
          <p:cNvPr id="16" name="TextBox 15">
            <a:extLst>
              <a:ext uri="{FF2B5EF4-FFF2-40B4-BE49-F238E27FC236}">
                <a16:creationId xmlns:a16="http://schemas.microsoft.com/office/drawing/2014/main" id="{DEF13D2E-1CC5-4160-924C-405C917FE52C}"/>
              </a:ext>
            </a:extLst>
          </p:cNvPr>
          <p:cNvSpPr txBox="1"/>
          <p:nvPr/>
        </p:nvSpPr>
        <p:spPr>
          <a:xfrm>
            <a:off x="982750" y="1933435"/>
            <a:ext cx="5113249" cy="230832"/>
          </a:xfrm>
          <a:prstGeom prst="rect">
            <a:avLst/>
          </a:prstGeom>
          <a:noFill/>
        </p:spPr>
        <p:txBody>
          <a:bodyPr wrap="square" rtlCol="0">
            <a:spAutoFit/>
          </a:bodyPr>
          <a:lstStyle/>
          <a:p>
            <a:r>
              <a:rPr lang="en-GB" sz="900" i="1" dirty="0"/>
              <a:t>*Bands represent 95% bootstrap interval; Kolmogorov-Smirnov test used to test significance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E0AE00D-DB7F-4619-8461-C9AD49045669}"/>
                  </a:ext>
                </a:extLst>
              </p:cNvPr>
              <p:cNvSpPr txBox="1"/>
              <p:nvPr/>
            </p:nvSpPr>
            <p:spPr>
              <a:xfrm>
                <a:off x="1770606" y="2115801"/>
                <a:ext cx="91135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i="1" dirty="0" smtClean="0">
                          <a:latin typeface="Cambria Math" panose="02040503050406030204" pitchFamily="18" charset="0"/>
                        </a:rPr>
                        <m:t>𝑝</m:t>
                      </m:r>
                      <m:r>
                        <a:rPr lang="en-GB" sz="1200" i="1" dirty="0" smtClean="0">
                          <a:latin typeface="Cambria Math" panose="02040503050406030204" pitchFamily="18" charset="0"/>
                        </a:rPr>
                        <m:t>&lt;0.001</m:t>
                      </m:r>
                    </m:oMath>
                  </m:oMathPara>
                </a14:m>
                <a:endParaRPr lang="en-GB" sz="1200" dirty="0"/>
              </a:p>
            </p:txBody>
          </p:sp>
        </mc:Choice>
        <mc:Fallback xmlns="">
          <p:sp>
            <p:nvSpPr>
              <p:cNvPr id="17" name="TextBox 16">
                <a:extLst>
                  <a:ext uri="{FF2B5EF4-FFF2-40B4-BE49-F238E27FC236}">
                    <a16:creationId xmlns:a16="http://schemas.microsoft.com/office/drawing/2014/main" id="{8E0AE00D-DB7F-4619-8461-C9AD49045669}"/>
                  </a:ext>
                </a:extLst>
              </p:cNvPr>
              <p:cNvSpPr txBox="1">
                <a:spLocks noRot="1" noChangeAspect="1" noMove="1" noResize="1" noEditPoints="1" noAdjustHandles="1" noChangeArrowheads="1" noChangeShapeType="1" noTextEdit="1"/>
              </p:cNvSpPr>
              <p:nvPr/>
            </p:nvSpPr>
            <p:spPr>
              <a:xfrm>
                <a:off x="1770606" y="2115801"/>
                <a:ext cx="911352" cy="276999"/>
              </a:xfrm>
              <a:prstGeom prst="rect">
                <a:avLst/>
              </a:prstGeom>
              <a:blipFill>
                <a:blip r:embed="rId3"/>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9F6E8FC6-9919-43E2-B8F6-B6338E034673}"/>
              </a:ext>
            </a:extLst>
          </p:cNvPr>
          <p:cNvSpPr txBox="1"/>
          <p:nvPr/>
        </p:nvSpPr>
        <p:spPr>
          <a:xfrm>
            <a:off x="1136258" y="2156179"/>
            <a:ext cx="623975" cy="200055"/>
          </a:xfrm>
          <a:prstGeom prst="rect">
            <a:avLst/>
          </a:prstGeom>
          <a:solidFill>
            <a:schemeClr val="bg1"/>
          </a:solidFill>
        </p:spPr>
        <p:txBody>
          <a:bodyPr wrap="square" lIns="0" tIns="0" rIns="0" bIns="0" rtlCol="0">
            <a:spAutoFit/>
          </a:bodyPr>
          <a:lstStyle/>
          <a:p>
            <a:pPr algn="ctr"/>
            <a:r>
              <a:rPr lang="en-GB" sz="1300" i="1" dirty="0"/>
              <a:t>C. nutans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9C48B34-BC70-4F52-A19F-D2BBBDDF1184}"/>
                  </a:ext>
                </a:extLst>
              </p:cNvPr>
              <p:cNvSpPr txBox="1"/>
              <p:nvPr/>
            </p:nvSpPr>
            <p:spPr>
              <a:xfrm>
                <a:off x="2140929" y="4075084"/>
                <a:ext cx="91135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i="1" dirty="0" smtClean="0">
                          <a:latin typeface="Cambria Math" panose="02040503050406030204" pitchFamily="18" charset="0"/>
                        </a:rPr>
                        <m:t>𝑝</m:t>
                      </m:r>
                      <m:r>
                        <a:rPr lang="en-GB" sz="1200" i="1" dirty="0" smtClean="0">
                          <a:latin typeface="Cambria Math" panose="02040503050406030204" pitchFamily="18" charset="0"/>
                        </a:rPr>
                        <m:t>&lt;0.001</m:t>
                      </m:r>
                    </m:oMath>
                  </m:oMathPara>
                </a14:m>
                <a:endParaRPr lang="en-GB" sz="1200" dirty="0"/>
              </a:p>
            </p:txBody>
          </p:sp>
        </mc:Choice>
        <mc:Fallback xmlns="">
          <p:sp>
            <p:nvSpPr>
              <p:cNvPr id="22" name="TextBox 21">
                <a:extLst>
                  <a:ext uri="{FF2B5EF4-FFF2-40B4-BE49-F238E27FC236}">
                    <a16:creationId xmlns:a16="http://schemas.microsoft.com/office/drawing/2014/main" id="{69C48B34-BC70-4F52-A19F-D2BBBDDF1184}"/>
                  </a:ext>
                </a:extLst>
              </p:cNvPr>
              <p:cNvSpPr txBox="1">
                <a:spLocks noRot="1" noChangeAspect="1" noMove="1" noResize="1" noEditPoints="1" noAdjustHandles="1" noChangeArrowheads="1" noChangeShapeType="1" noTextEdit="1"/>
              </p:cNvSpPr>
              <p:nvPr/>
            </p:nvSpPr>
            <p:spPr>
              <a:xfrm>
                <a:off x="2140929" y="4075084"/>
                <a:ext cx="911352" cy="276999"/>
              </a:xfrm>
              <a:prstGeom prst="rect">
                <a:avLst/>
              </a:prstGeom>
              <a:blipFill>
                <a:blip r:embed="rId3"/>
                <a:stretch>
                  <a:fillRect/>
                </a:stretch>
              </a:blipFill>
            </p:spPr>
            <p:txBody>
              <a:bodyPr/>
              <a:lstStyle/>
              <a:p>
                <a:r>
                  <a:rPr lang="en-GB">
                    <a:noFill/>
                  </a:rPr>
                  <a:t> </a:t>
                </a:r>
              </a:p>
            </p:txBody>
          </p:sp>
        </mc:Fallback>
      </mc:AlternateContent>
      <p:sp>
        <p:nvSpPr>
          <p:cNvPr id="23" name="TextBox 22">
            <a:extLst>
              <a:ext uri="{FF2B5EF4-FFF2-40B4-BE49-F238E27FC236}">
                <a16:creationId xmlns:a16="http://schemas.microsoft.com/office/drawing/2014/main" id="{391F740C-D4A4-41B9-82C2-E2D4F9B83D7E}"/>
              </a:ext>
            </a:extLst>
          </p:cNvPr>
          <p:cNvSpPr txBox="1"/>
          <p:nvPr/>
        </p:nvSpPr>
        <p:spPr>
          <a:xfrm>
            <a:off x="1136258" y="4122266"/>
            <a:ext cx="979742" cy="200055"/>
          </a:xfrm>
          <a:prstGeom prst="rect">
            <a:avLst/>
          </a:prstGeom>
          <a:solidFill>
            <a:schemeClr val="bg1"/>
          </a:solidFill>
        </p:spPr>
        <p:txBody>
          <a:bodyPr wrap="square" lIns="0" tIns="0" rIns="0" bIns="0" rtlCol="0">
            <a:spAutoFit/>
          </a:bodyPr>
          <a:lstStyle/>
          <a:p>
            <a:pPr algn="ctr"/>
            <a:r>
              <a:rPr lang="en-GB" sz="1300" i="1" dirty="0"/>
              <a:t>C. </a:t>
            </a:r>
            <a:r>
              <a:rPr lang="en-GB" sz="1300" i="1" dirty="0" err="1"/>
              <a:t>acanthoides</a:t>
            </a:r>
            <a:endParaRPr lang="en-GB" sz="1300" i="1" dirty="0"/>
          </a:p>
        </p:txBody>
      </p:sp>
    </p:spTree>
    <p:extLst>
      <p:ext uri="{BB962C8B-B14F-4D97-AF65-F5344CB8AC3E}">
        <p14:creationId xmlns:p14="http://schemas.microsoft.com/office/powerpoint/2010/main" val="1310420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7D7CB3-8AFF-4935-AEF8-83CEE6968B65}"/>
              </a:ext>
            </a:extLst>
          </p:cNvPr>
          <p:cNvPicPr>
            <a:picLocks/>
          </p:cNvPicPr>
          <p:nvPr/>
        </p:nvPicPr>
        <p:blipFill>
          <a:blip r:embed="rId2"/>
          <a:stretch>
            <a:fillRect/>
          </a:stretch>
        </p:blipFill>
        <p:spPr>
          <a:xfrm>
            <a:off x="516700" y="1829251"/>
            <a:ext cx="6294665" cy="4550400"/>
          </a:xfrm>
          <a:prstGeom prst="rect">
            <a:avLst/>
          </a:prstGeom>
        </p:spPr>
      </p:pic>
      <p:sp>
        <p:nvSpPr>
          <p:cNvPr id="2" name="Rectangle 1">
            <a:extLst>
              <a:ext uri="{FF2B5EF4-FFF2-40B4-BE49-F238E27FC236}">
                <a16:creationId xmlns:a16="http://schemas.microsoft.com/office/drawing/2014/main" id="{07FAD8F1-38A8-4DC3-962F-26F7FC42D79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39466EE-DDDE-4A60-885B-33C8D265093E}"/>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0D34D6BD-50CC-4B1D-8D5B-037A260279E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D1941B-87BB-4BD8-BDBB-A08C940292D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2DC0966-74D0-4687-A136-6004BB2ED6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977D047-225E-4E02-95ED-DF313D6A9948}"/>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0BC19B-BC71-4BCD-B5F1-6CCC3A1B21F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DC55393-A0B0-4228-9943-D57D2C812399}"/>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E6C56012-BE03-4DA6-B210-2A664C7D1C7A}"/>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6EA5960B-F905-4224-A93D-3B0CC43B603F}"/>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F684A87-C107-4220-90FC-56E3BC17947C}"/>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E588B9A7-3EFC-4C5F-9F82-6F84E7A7FB94}"/>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928FB8D-709B-4589-A8F9-E08EC95D4DF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4E43018-720C-4C96-9EBC-63DFAA1D0C63}"/>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1A3AA6C-BD0D-42CD-80F3-290AB1F5832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D59013A-AD08-473A-95F3-C3ED32D6A57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8D0B28D-1B06-4996-8FAC-D37CD71FBE8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331CC3A-732E-4A09-8F5C-E8DBD2A5CAD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32A7597-F85D-4DFE-B395-848B6C9AD65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2A357F75-B734-476D-B1C9-2D5E094D82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B2D01E9-30CA-48B9-A207-93360B9A89E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3C5B73AE-86A9-493D-B21F-F17101A5C9E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6DE1EFA2-C176-4083-819A-CBBEF544246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06E3763D-6ED6-4642-BA94-5FE433A0C3A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58D4092-AEB7-47F3-BB51-96981E26DD8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ED1F326-3434-41E0-B9D2-E3CD835B246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704A805-24E1-4229-96FB-4D402A1EF4C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FA66C6C-18D2-42A6-B229-911E37DEF4C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BFB390B5-9D9C-4CC3-80E7-D15C493788D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2887B1-F2C7-4448-8AE2-857C322A89F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C335A2C-C2BE-4981-840B-E933581CC197}"/>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ABDC89A-AA2E-4897-A04B-0ED61E002B0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8CC0F429-3781-4498-9486-DD664BCEA71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506957A8-8ABA-4F16-99A5-BEA9AEA2474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9CE3281-B42F-42F7-BCB1-93A25AD6B57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1D859BA-97C2-468B-9470-C6C06559181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A6891C68-D9C9-4378-BDDF-2EEF83D14F77}"/>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1A0F26-D30B-4F32-B4EC-2944CE8A8AAC}"/>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79EE707-320D-4986-BA4B-80DA0F03613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618F021-BF5E-4CFB-91B0-3C3CE59F71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2B58788-871A-4C6B-8722-EA9812F8D5CD}"/>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BDD2783-4EDC-4254-A08A-32CF14F2526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BC08C30-E997-417E-ACF3-17CD1626F6B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6C869CC2-E189-4455-9E3E-DD36C0E1837F}"/>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A9450A5A-A388-457C-B669-48E23100EE05}"/>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AE2F233F-DCC1-4872-848A-3C7A4F6F1A2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2DA7AE3A-2D79-407D-8333-09E975AE6A7A}"/>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763844CA-6A90-4DD5-AA73-307696E295AF}"/>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1566318-66AF-4612-B4FF-6DF4117B2B3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B38C85BD-4562-4A0E-BD64-08E7E958BBC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C7105F60-8817-435C-9556-6E977908D79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1907F35-3034-41BA-9F4E-B19BE4CF062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F0D5AFA-AE09-4F7D-9234-793E68C34FF0}"/>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AA95374-A866-43E8-A404-3576063BCA68}"/>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B5BA2A09-7F2B-4290-BECB-DE4A021B917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9650149-C717-4064-9268-C8E72ECDE4B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3D9B3B0-AB8B-40AC-876B-084D5ED9E71E}"/>
              </a:ext>
            </a:extLst>
          </p:cNvPr>
          <p:cNvSpPr txBox="1"/>
          <p:nvPr/>
        </p:nvSpPr>
        <p:spPr>
          <a:xfrm>
            <a:off x="7135925" y="1829251"/>
            <a:ext cx="4683873" cy="1785104"/>
          </a:xfrm>
          <a:prstGeom prst="rect">
            <a:avLst/>
          </a:prstGeom>
          <a:noFill/>
        </p:spPr>
        <p:txBody>
          <a:bodyPr wrap="square" rtlCol="0">
            <a:spAutoFit/>
          </a:bodyPr>
          <a:lstStyle/>
          <a:p>
            <a:r>
              <a:rPr lang="en-GB" sz="2200" dirty="0"/>
              <a:t>Warmed and </a:t>
            </a:r>
            <a:r>
              <a:rPr lang="en-GB" sz="2200" dirty="0" err="1"/>
              <a:t>unwarmed</a:t>
            </a:r>
            <a:r>
              <a:rPr lang="en-GB" sz="2200" dirty="0"/>
              <a:t> </a:t>
            </a:r>
            <a:r>
              <a:rPr lang="en-GB" sz="2200" i="1" dirty="0"/>
              <a:t>C. nutans </a:t>
            </a:r>
            <a:r>
              <a:rPr lang="en-GB" sz="2200" dirty="0"/>
              <a:t>have different height distributions.</a:t>
            </a:r>
          </a:p>
          <a:p>
            <a:endParaRPr lang="en-GB" sz="2200" dirty="0"/>
          </a:p>
          <a:p>
            <a:r>
              <a:rPr lang="en-GB" sz="2200" dirty="0"/>
              <a:t>Warmed and </a:t>
            </a:r>
            <a:r>
              <a:rPr lang="en-GB" sz="2200" dirty="0" err="1"/>
              <a:t>unwarmed</a:t>
            </a:r>
            <a:r>
              <a:rPr lang="en-GB" sz="2200" dirty="0"/>
              <a:t> </a:t>
            </a:r>
            <a:r>
              <a:rPr lang="en-GB" sz="2200" i="1" dirty="0"/>
              <a:t>C. </a:t>
            </a:r>
            <a:r>
              <a:rPr lang="en-GB" sz="2200" i="1" dirty="0" err="1"/>
              <a:t>acanthoides</a:t>
            </a:r>
            <a:r>
              <a:rPr lang="en-GB" sz="2200" i="1" dirty="0"/>
              <a:t> </a:t>
            </a:r>
            <a:r>
              <a:rPr lang="en-GB" sz="2200" dirty="0"/>
              <a:t>have different height distributions.</a:t>
            </a:r>
          </a:p>
        </p:txBody>
      </p:sp>
      <p:sp>
        <p:nvSpPr>
          <p:cNvPr id="14" name="TextBox 13">
            <a:extLst>
              <a:ext uri="{FF2B5EF4-FFF2-40B4-BE49-F238E27FC236}">
                <a16:creationId xmlns:a16="http://schemas.microsoft.com/office/drawing/2014/main" id="{BD054E10-A939-45B3-BD44-DAB3AF33F982}"/>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warming results in a rightward shift in flower height distribution…</a:t>
            </a:r>
          </a:p>
        </p:txBody>
      </p:sp>
      <p:sp>
        <p:nvSpPr>
          <p:cNvPr id="16" name="TextBox 15">
            <a:extLst>
              <a:ext uri="{FF2B5EF4-FFF2-40B4-BE49-F238E27FC236}">
                <a16:creationId xmlns:a16="http://schemas.microsoft.com/office/drawing/2014/main" id="{75F0FEF4-67A2-44F5-995B-E2C37877A0EA}"/>
              </a:ext>
            </a:extLst>
          </p:cNvPr>
          <p:cNvSpPr txBox="1"/>
          <p:nvPr/>
        </p:nvSpPr>
        <p:spPr>
          <a:xfrm>
            <a:off x="982750" y="1933435"/>
            <a:ext cx="5113249" cy="230832"/>
          </a:xfrm>
          <a:prstGeom prst="rect">
            <a:avLst/>
          </a:prstGeom>
          <a:noFill/>
        </p:spPr>
        <p:txBody>
          <a:bodyPr wrap="square" rtlCol="0">
            <a:spAutoFit/>
          </a:bodyPr>
          <a:lstStyle/>
          <a:p>
            <a:r>
              <a:rPr lang="en-GB" sz="900" i="1" dirty="0"/>
              <a:t>*Bands represent 95% bootstrap interval; Kolmogorov-Smirnov test used to test significance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069AE3F-9898-476F-9804-151B258B0740}"/>
                  </a:ext>
                </a:extLst>
              </p:cNvPr>
              <p:cNvSpPr txBox="1"/>
              <p:nvPr/>
            </p:nvSpPr>
            <p:spPr>
              <a:xfrm>
                <a:off x="1770606" y="2115801"/>
                <a:ext cx="91135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i="1" dirty="0" smtClean="0">
                          <a:latin typeface="Cambria Math" panose="02040503050406030204" pitchFamily="18" charset="0"/>
                        </a:rPr>
                        <m:t>𝑝</m:t>
                      </m:r>
                      <m:r>
                        <a:rPr lang="en-GB" sz="1200" i="1" dirty="0" smtClean="0">
                          <a:latin typeface="Cambria Math" panose="02040503050406030204" pitchFamily="18" charset="0"/>
                        </a:rPr>
                        <m:t>&lt;0.001</m:t>
                      </m:r>
                    </m:oMath>
                  </m:oMathPara>
                </a14:m>
                <a:endParaRPr lang="en-GB" sz="1200" dirty="0"/>
              </a:p>
            </p:txBody>
          </p:sp>
        </mc:Choice>
        <mc:Fallback xmlns="">
          <p:sp>
            <p:nvSpPr>
              <p:cNvPr id="6" name="TextBox 5">
                <a:extLst>
                  <a:ext uri="{FF2B5EF4-FFF2-40B4-BE49-F238E27FC236}">
                    <a16:creationId xmlns:a16="http://schemas.microsoft.com/office/drawing/2014/main" id="{A069AE3F-9898-476F-9804-151B258B0740}"/>
                  </a:ext>
                </a:extLst>
              </p:cNvPr>
              <p:cNvSpPr txBox="1">
                <a:spLocks noRot="1" noChangeAspect="1" noMove="1" noResize="1" noEditPoints="1" noAdjustHandles="1" noChangeArrowheads="1" noChangeShapeType="1" noTextEdit="1"/>
              </p:cNvSpPr>
              <p:nvPr/>
            </p:nvSpPr>
            <p:spPr>
              <a:xfrm>
                <a:off x="1770606" y="2115801"/>
                <a:ext cx="911352" cy="276999"/>
              </a:xfrm>
              <a:prstGeom prst="rect">
                <a:avLst/>
              </a:prstGeom>
              <a:blipFill>
                <a:blip r:embed="rId3"/>
                <a:stretch>
                  <a:fillRect/>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1405E182-35C5-4108-A195-28DF2B71CE86}"/>
              </a:ext>
            </a:extLst>
          </p:cNvPr>
          <p:cNvSpPr txBox="1"/>
          <p:nvPr/>
        </p:nvSpPr>
        <p:spPr>
          <a:xfrm>
            <a:off x="1136258" y="2156179"/>
            <a:ext cx="623975" cy="200055"/>
          </a:xfrm>
          <a:prstGeom prst="rect">
            <a:avLst/>
          </a:prstGeom>
          <a:solidFill>
            <a:schemeClr val="bg1"/>
          </a:solidFill>
        </p:spPr>
        <p:txBody>
          <a:bodyPr wrap="square" lIns="0" tIns="0" rIns="0" bIns="0" rtlCol="0">
            <a:spAutoFit/>
          </a:bodyPr>
          <a:lstStyle/>
          <a:p>
            <a:pPr algn="ctr"/>
            <a:r>
              <a:rPr lang="en-GB" sz="1300" i="1" dirty="0"/>
              <a:t>C. nutans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3338059-0619-43FB-82CA-455C87CDEBF3}"/>
                  </a:ext>
                </a:extLst>
              </p:cNvPr>
              <p:cNvSpPr txBox="1"/>
              <p:nvPr/>
            </p:nvSpPr>
            <p:spPr>
              <a:xfrm>
                <a:off x="2140929" y="4075084"/>
                <a:ext cx="91135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i="1" dirty="0" smtClean="0">
                          <a:latin typeface="Cambria Math" panose="02040503050406030204" pitchFamily="18" charset="0"/>
                        </a:rPr>
                        <m:t>𝑝</m:t>
                      </m:r>
                      <m:r>
                        <a:rPr lang="en-GB" sz="1200" i="1" dirty="0" smtClean="0">
                          <a:latin typeface="Cambria Math" panose="02040503050406030204" pitchFamily="18" charset="0"/>
                        </a:rPr>
                        <m:t>&lt;0.001</m:t>
                      </m:r>
                    </m:oMath>
                  </m:oMathPara>
                </a14:m>
                <a:endParaRPr lang="en-GB" sz="1200" dirty="0"/>
              </a:p>
            </p:txBody>
          </p:sp>
        </mc:Choice>
        <mc:Fallback xmlns="">
          <p:sp>
            <p:nvSpPr>
              <p:cNvPr id="12" name="TextBox 11">
                <a:extLst>
                  <a:ext uri="{FF2B5EF4-FFF2-40B4-BE49-F238E27FC236}">
                    <a16:creationId xmlns:a16="http://schemas.microsoft.com/office/drawing/2014/main" id="{23338059-0619-43FB-82CA-455C87CDEBF3}"/>
                  </a:ext>
                </a:extLst>
              </p:cNvPr>
              <p:cNvSpPr txBox="1">
                <a:spLocks noRot="1" noChangeAspect="1" noMove="1" noResize="1" noEditPoints="1" noAdjustHandles="1" noChangeArrowheads="1" noChangeShapeType="1" noTextEdit="1"/>
              </p:cNvSpPr>
              <p:nvPr/>
            </p:nvSpPr>
            <p:spPr>
              <a:xfrm>
                <a:off x="2140929" y="4075084"/>
                <a:ext cx="911352" cy="276999"/>
              </a:xfrm>
              <a:prstGeom prst="rect">
                <a:avLst/>
              </a:prstGeom>
              <a:blipFill>
                <a:blip r:embed="rId3"/>
                <a:stretch>
                  <a:fillRect/>
                </a:stretch>
              </a:blipFill>
            </p:spPr>
            <p:txBody>
              <a:bodyPr/>
              <a:lstStyle/>
              <a:p>
                <a:r>
                  <a:rPr lang="en-GB">
                    <a:noFill/>
                  </a:rPr>
                  <a:t> </a:t>
                </a:r>
              </a:p>
            </p:txBody>
          </p:sp>
        </mc:Fallback>
      </mc:AlternateContent>
      <p:sp>
        <p:nvSpPr>
          <p:cNvPr id="20" name="TextBox 19">
            <a:extLst>
              <a:ext uri="{FF2B5EF4-FFF2-40B4-BE49-F238E27FC236}">
                <a16:creationId xmlns:a16="http://schemas.microsoft.com/office/drawing/2014/main" id="{CC0CCA7F-05D4-40AE-895B-77AAD42B0897}"/>
              </a:ext>
            </a:extLst>
          </p:cNvPr>
          <p:cNvSpPr txBox="1"/>
          <p:nvPr/>
        </p:nvSpPr>
        <p:spPr>
          <a:xfrm>
            <a:off x="1136258" y="4122266"/>
            <a:ext cx="979742" cy="200055"/>
          </a:xfrm>
          <a:prstGeom prst="rect">
            <a:avLst/>
          </a:prstGeom>
          <a:solidFill>
            <a:schemeClr val="bg1"/>
          </a:solidFill>
        </p:spPr>
        <p:txBody>
          <a:bodyPr wrap="square" lIns="0" tIns="0" rIns="0" bIns="0" rtlCol="0">
            <a:spAutoFit/>
          </a:bodyPr>
          <a:lstStyle/>
          <a:p>
            <a:pPr algn="ctr"/>
            <a:r>
              <a:rPr lang="en-GB" sz="1300" i="1" dirty="0"/>
              <a:t>C. </a:t>
            </a:r>
            <a:r>
              <a:rPr lang="en-GB" sz="1300" i="1" dirty="0" err="1"/>
              <a:t>acanthoides</a:t>
            </a:r>
            <a:endParaRPr lang="en-GB" sz="1300" i="1" dirty="0"/>
          </a:p>
        </p:txBody>
      </p:sp>
    </p:spTree>
    <p:extLst>
      <p:ext uri="{BB962C8B-B14F-4D97-AF65-F5344CB8AC3E}">
        <p14:creationId xmlns:p14="http://schemas.microsoft.com/office/powerpoint/2010/main" val="545957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2" name="Rectangle 1">
            <a:extLst>
              <a:ext uri="{FF2B5EF4-FFF2-40B4-BE49-F238E27FC236}">
                <a16:creationId xmlns:a16="http://schemas.microsoft.com/office/drawing/2014/main" id="{C02CA7CD-A483-4DF7-8686-DB57FB9EB934}"/>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5D4738DF-B075-4203-B0C9-8C287E98DC59}"/>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6" name="Rectangle 5">
            <a:extLst>
              <a:ext uri="{FF2B5EF4-FFF2-40B4-BE49-F238E27FC236}">
                <a16:creationId xmlns:a16="http://schemas.microsoft.com/office/drawing/2014/main" id="{BB5EF125-08BD-4AA4-8046-0C9D731BF0B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80181A26-B3CE-4710-86F9-D8F5C391BD2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D0BD7E61-34A8-4FBE-BC15-32C330AF32DF}"/>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0B5845A-71B5-4576-A59D-4CC4CF34A33C}"/>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AED7FF8-ADB1-4795-BBF9-98C39D8ECFB6}"/>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D5933AD-366E-46F9-BDC1-D7F044A35D18}"/>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5349FF05-3CB4-48D9-9032-708E0005BD48}"/>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50FD5855-7ADD-43C2-9619-20C4B9D4B81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F6BA645C-FD81-4ECB-B095-214BA2F69B04}"/>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A5D1EA8D-76E5-4FAF-A344-38BDB6F2E755}"/>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264E46A5-8B09-4BE8-888C-7B7AC0023642}"/>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E1D2F646-3BF2-40AD-ABA4-F49295D3A0A5}"/>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A8D50C3F-2C94-4153-B4B7-92177CAB0751}"/>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63B1FC9-A3F5-418A-A953-4618E3DF9F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2FE3F7F9-5B79-45BF-8D9C-50D3BDE8801E}"/>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30520254-8B31-4DEE-BDDB-1F9848278B2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523A9D91-148E-410C-A3AF-57D8EF3F960D}"/>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56D576DD-0903-4466-B21C-CA90CD25F002}"/>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26E11211-1302-4844-B82D-EAAE7211681C}"/>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45A98999-BC35-4951-8B49-04E56AF597C5}"/>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15F248AC-0B5B-4EA1-AC64-8CBDEEC90B7E}"/>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AA00F737-DC3E-48FC-BFAC-0E5B0A7C922A}"/>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C449D133-C4CF-481A-9D9A-5FBB7B8BADC4}"/>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585142B6-D9D4-45BD-A1FC-64CCA8FD018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7D77B9A5-F2CB-47F7-9961-ED2DCB828C21}"/>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79F71AC0-E453-4140-912A-CF10E5078E11}"/>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AF955A4C-495E-4400-BEC1-AB5B786807ED}"/>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A34C8B2-DB88-4B48-9170-889FC8DC230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DCD3DCBB-7A9F-4FBB-9BE4-7FED753CD2A9}"/>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86332109-FC83-45FF-A133-94B34995F034}"/>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16EB75EE-5F59-49D1-A00E-E2195CE316E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A6C7F67F-DB49-4115-A085-DC04FEB7CB2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3E3899DB-821B-48A2-902F-865DC9BED4BD}"/>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892CD1DE-C788-4B33-B44F-D80DDEF1CEEC}"/>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EC440C8E-0F13-4518-AE2C-FB6D26C32C6B}"/>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1E5AAB9-2DF3-4A5E-A629-4D157DE54855}"/>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FB85CA6-9EB8-4EA5-89E6-1FC3AB15246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38F69873-168F-415A-9285-376693ECD61C}"/>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D99C6741-3970-43C3-ABC0-3BD2CBFF2E39}"/>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6345AE28-FE82-4C7F-B700-787B17F0C6D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F7D0E693-4736-4D59-A65C-5D52546AEE3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1B77D1C7-B9F7-43A6-B2C9-A7FF6DC681E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02CACB6C-0BA1-407A-9551-21C41DFD241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E3E75C08-EE83-4114-9304-44BC9BCCE18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2FFF97FA-4144-4648-B0A7-72266E6DCDB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6470331A-D6B8-4E8F-B5C3-14B10F7767D7}"/>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BFBDE5CF-181D-449E-9596-F1D355DBCC48}"/>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BC13157F-811D-46A7-BD00-34C7FBA4DDF3}"/>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AEB1D56-D606-4485-9D12-704352DACCE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4965AFC9-EBDF-4F4C-996C-B5E22B621033}"/>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TextBox 178">
            <a:extLst>
              <a:ext uri="{FF2B5EF4-FFF2-40B4-BE49-F238E27FC236}">
                <a16:creationId xmlns:a16="http://schemas.microsoft.com/office/drawing/2014/main" id="{FC1A0F96-67C1-4820-8B95-59D4561DBB24}"/>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3732977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BB215-C827-4C36-9C70-B9C472E7E7C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458F044-B270-4B3D-8173-FB05BCD009CF}"/>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328B92A2-21FE-4BF8-84D7-BC4F413B9E14}"/>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9CC13DD5-5D8A-4F3D-940C-ECAA6251E79F}"/>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72171D81-D39C-406A-924F-6ABE39C14CD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C891185-7B06-40DD-B2F0-2D673815D26C}"/>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9E18CCB-7221-415E-BDA6-00F8864D779B}"/>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C593A13-8991-48B8-8D09-65A24591AB5F}"/>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6745047-267D-41D4-88F7-6BE1F11BB6C5}"/>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3EE09DB-5A07-498E-8896-99DB37B10F75}"/>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0702325-E096-47C5-BFB0-1350280AB615}"/>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4157A16-200C-4349-9267-44D1B2666795}"/>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F2A4BBB-CD1F-4E8C-8B38-E6B822CC3034}"/>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D48CB86-29D7-4E6E-9677-13F7C1BDC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5F1B3E8-CB1D-4C22-807A-5CC33F79C98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7901DCD-A3E0-40EF-8ABA-440931601EBF}"/>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A271CF5-6A3B-4CE4-9ED1-516BEFC9F0D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EB18606-0BAB-4E9E-B84B-EDD541250ADB}"/>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3A1DA1E-0B0F-448F-A131-3559E1BEB94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9B4FD03-3B69-4A49-8FDD-0DE6B8C04074}"/>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FE7A862-A3C3-48DD-9AFB-501E4229272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46A2219-62AA-4906-8339-60409873F17A}"/>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52BFC37C-7BF1-4CEA-9DA2-B9914BE1C5E4}"/>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33B28FEB-D504-45F7-B661-D262DB7A2E4E}"/>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3F88FFA1-0577-467C-A8B1-6B91256F3C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F429C69-FD16-4BE3-9054-BC46CBFEE25C}"/>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1FBBFB0-462A-4B5B-8590-33DBF035DAA0}"/>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F25D9E29-D068-477C-B186-D889CD750194}"/>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90B14761-A275-4B02-AB20-D4A0CAAA19B5}"/>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CCF38E6-89DB-4B26-B2BF-D382AA9D16F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87E7822D-1D55-48A0-9F57-1ABB237DA6A0}"/>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2F9F8F6-809F-4567-ABCC-F62C17A2597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C143539-DB80-49C7-8FE6-3D1FE512F54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3B8ED5F-7BFD-404B-8CA6-C9E9010DE9F8}"/>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33E108B9-E1F5-487C-8A6E-3EA45BD855B2}"/>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2A0CA845-DD18-425C-B9EF-76A6DE8E9EE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B3C36E3-F3EE-41B7-912A-797E8BF63BC4}"/>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C218E70-36B4-4A06-8FEE-8A2BB529F2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C123915-AF4A-4FA0-B7D0-5E873633FCD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C19E43F-FC81-4E69-AD42-D8A39F18C8B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E159D0E3-9231-41AE-BDCF-A3226FFD31A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33B53A70-405D-44B8-BD84-DFC1DABE9DD4}"/>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09E9D95-A535-4ABC-B49E-FF38512C7B7A}"/>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E30627-3365-4FBF-BD27-38B95AB8FEC9}"/>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3F632C03-BE24-4E65-B64E-BE268676B436}"/>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7FE89927-336A-4FE9-A75E-00F6C2A3545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4E264058-0DEB-418E-8406-6F41A28893D6}"/>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E87FE113-0507-4356-AEEE-F554949FADD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93D4A3F0-0B18-4DBA-991F-E77ED6F3E51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69C0182-5145-49A6-8854-07102761BB7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4A140B8C-CD86-4794-A7B6-F876392F063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B3D4894-9369-491A-84A6-FD2194E592F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34875791-001C-45D7-8EFB-31CEA2D9937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E8C3F7AC-AFEF-4965-9DED-FFF518F88979}"/>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8A79F2B-C5D0-4290-BFC5-E15151B568F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6E20EDB2-855F-44BF-9240-5D71AEE414D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EFD1B00E-0F60-4DC9-83E0-0015310C9656}"/>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solidFill>
                  <a:schemeClr val="tx1">
                    <a:alpha val="30000"/>
                  </a:schemeClr>
                </a:solidFill>
              </a:rPr>
              <a:t>How does increased temperature affect the distribution of flower heights (and thus seed release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How does increased temperature affect dispersal distances over the distribution of flower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solidFill>
                  <a:schemeClr val="tx1">
                    <a:alpha val="30000"/>
                  </a:schemeClr>
                </a:solidFill>
              </a:rPr>
              <a:t>Are there differences in dispersal when using the distribution of seed release heights rather than the maximum height?</a:t>
            </a:r>
          </a:p>
        </p:txBody>
      </p:sp>
      <p:sp>
        <p:nvSpPr>
          <p:cNvPr id="48" name="Rectangle 47">
            <a:extLst>
              <a:ext uri="{FF2B5EF4-FFF2-40B4-BE49-F238E27FC236}">
                <a16:creationId xmlns:a16="http://schemas.microsoft.com/office/drawing/2014/main" id="{B71EEDED-8470-4339-88EC-602022DF47D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8E7FC631-22B7-4841-AB3E-5B6F9F62AC40}"/>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1B00F634-38D1-46B6-9697-46BB091A8278}"/>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707351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Chart, line chart&#10;&#10;Description automatically generated">
            <a:extLst>
              <a:ext uri="{FF2B5EF4-FFF2-40B4-BE49-F238E27FC236}">
                <a16:creationId xmlns:a16="http://schemas.microsoft.com/office/drawing/2014/main" id="{39210FB2-F72D-430E-AB35-8FAC2D5BF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58" y="1829251"/>
            <a:ext cx="6296400" cy="4550400"/>
          </a:xfrm>
          <a:prstGeom prst="rect">
            <a:avLst/>
          </a:prstGeom>
        </p:spPr>
      </p:pic>
      <p:sp>
        <p:nvSpPr>
          <p:cNvPr id="2" name="Rectangle 1">
            <a:extLst>
              <a:ext uri="{FF2B5EF4-FFF2-40B4-BE49-F238E27FC236}">
                <a16:creationId xmlns:a16="http://schemas.microsoft.com/office/drawing/2014/main" id="{772A6597-A842-41DF-BC49-FC8F1ED4DCB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E8AA4F1-D4EE-4945-9A67-86FA49209AC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0CDBD8A3-466C-4E20-B946-845767E56AAF}"/>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8B606A9-A3F9-4D1D-84FB-ED479CC9C612}"/>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351D911-847F-42E3-BBEF-D7E0323A32C9}"/>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440BE21-68B7-4011-8789-E1DF80A6348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45C6712-EF50-4709-A2A8-23FE3D2351F0}"/>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C146062-63DE-42CA-9F80-267579F4FB6C}"/>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CC4AE5F-84C3-4499-9160-149F850A9FB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99C310-06DB-4B97-AC4F-E45E0FD386F6}"/>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F5F4AE9-E942-44C8-9222-E7130DD1F076}"/>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983E9C2-27CE-4C72-BA3C-536FD134609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F78ECC8-8326-4110-BA78-6D571CEE764E}"/>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D1118A4-ECA6-4E60-8543-692F69EAD86C}"/>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0C16B99-C99B-496A-AFD9-DF13867290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D62B495-5EDB-4428-A7CB-6738B3A3840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8B76319-D142-431B-8E0D-7FA424CFFA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CF86AFF-4F1A-4521-9F44-49164E778C9A}"/>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6F17A70-5A9D-4188-8380-D286105EA6F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D52D795-F721-48E7-9903-6189D03DD7A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7907754-8F59-4102-B9BC-F39E6D15B3B0}"/>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634AE26-E1A6-427F-9E0D-4FE5CF2333D2}"/>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363DAF3-7BF3-447A-8293-2B434891213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409B3B0F-C979-47B7-8E3D-B23ECB83BA3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6B4762D-D9CB-49B6-BAB4-03061DFBF825}"/>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8FBDA4C1-0469-442B-90BA-872C67EAEBD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D2CA34D-016E-44D9-A591-47252AE5C1B4}"/>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E24D692-E600-4D70-8A01-75D6B56A3B88}"/>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472B1F4-A2BF-4913-98E3-45E4BE3792B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1258F2C-8807-41D1-8F1B-4F3465E5EC8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5D587E2-D8E2-4DE8-A4B6-F01E8B8C4E5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4BC1A67-8205-4DB7-B9B7-AE94EB578DFC}"/>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7B2859CE-B2BD-4BD8-9A05-E2E323347248}"/>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764D3AD-A205-46EF-BBF9-93C04C803BF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17CE7DF-8145-456A-A54D-864B4647BC38}"/>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DCBDADC-F79F-464F-A2DD-0202DC0C0D91}"/>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95C59E6C-2640-46B8-B965-6D5ACFF86319}"/>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E5765948-1D2C-4C17-B0AE-1CF54A83012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65334E24-3860-4E71-9B2B-84919BDF2A8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280B6C-C914-4F74-B606-4A790CF4AE8B}"/>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1F2CDF7-3951-4374-992E-91F9392B4561}"/>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48B800D1-C265-499E-90A5-B9631010EC2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C005860B-690B-4734-B044-25384CCA9022}"/>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9EDE750-40A2-419D-807D-33AAABCE0F2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DC10C58-B501-43B7-827C-493F074189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0F597AD3-22C5-4E5D-ADD3-4746B544F4A0}"/>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FF9C9B89-70C5-489D-9356-F7DD7B1972D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D723F93-D232-4487-88B7-A404A696926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DF2EC0F-23CD-4F0B-A596-0015F1FFA88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337A7793-8D0C-4444-91F9-FCAA1BFDBA5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555D820B-18C6-4F32-A3E9-BACADFB2A8B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EDDE9C0-93F2-43CA-9418-BA2920909FE6}"/>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67F2575-4AC5-4429-8A09-A8FF7B419E09}"/>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5336A8B8-865C-464B-AABB-C10BE45CDC3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C579636B-14F4-4FDF-B97D-58F1DE8CC32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4AA0727-A671-4BF1-9594-6534AB9D09F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DE35CECD-9AA6-48E7-BBB8-0169E4C8F45B}"/>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height changes from warming result in a different dispersal kernel…</a:t>
            </a:r>
          </a:p>
        </p:txBody>
      </p:sp>
      <p:sp>
        <p:nvSpPr>
          <p:cNvPr id="19" name="TextBox 18">
            <a:extLst>
              <a:ext uri="{FF2B5EF4-FFF2-40B4-BE49-F238E27FC236}">
                <a16:creationId xmlns:a16="http://schemas.microsoft.com/office/drawing/2014/main" id="{F4F798B1-FFBE-43AC-B9AF-E1E08EFB4D35}"/>
              </a:ext>
            </a:extLst>
          </p:cNvPr>
          <p:cNvSpPr txBox="1"/>
          <p:nvPr/>
        </p:nvSpPr>
        <p:spPr>
          <a:xfrm>
            <a:off x="7135925" y="1829251"/>
            <a:ext cx="4683873" cy="1785104"/>
          </a:xfrm>
          <a:prstGeom prst="rect">
            <a:avLst/>
          </a:prstGeom>
          <a:noFill/>
        </p:spPr>
        <p:txBody>
          <a:bodyPr wrap="square" rtlCol="0">
            <a:spAutoFit/>
          </a:bodyPr>
          <a:lstStyle/>
          <a:p>
            <a:r>
              <a:rPr lang="en-GB" sz="2200" dirty="0"/>
              <a:t>Warmed and </a:t>
            </a:r>
            <a:r>
              <a:rPr lang="en-GB" sz="2200" dirty="0" err="1"/>
              <a:t>unwarmed</a:t>
            </a:r>
            <a:r>
              <a:rPr lang="en-GB" sz="2200" dirty="0"/>
              <a:t> </a:t>
            </a:r>
            <a:r>
              <a:rPr lang="en-GB" sz="2200" i="1" dirty="0"/>
              <a:t>C. nutans </a:t>
            </a:r>
            <a:r>
              <a:rPr lang="en-GB" sz="2200" dirty="0"/>
              <a:t>have different dispersal kernels.</a:t>
            </a:r>
          </a:p>
          <a:p>
            <a:endParaRPr lang="en-GB" sz="2200" dirty="0"/>
          </a:p>
          <a:p>
            <a:r>
              <a:rPr lang="en-GB" sz="2200" dirty="0"/>
              <a:t>Warmed and </a:t>
            </a:r>
            <a:r>
              <a:rPr lang="en-GB" sz="2200" dirty="0" err="1"/>
              <a:t>unwarmed</a:t>
            </a:r>
            <a:r>
              <a:rPr lang="en-GB" sz="2200" dirty="0"/>
              <a:t> </a:t>
            </a:r>
            <a:r>
              <a:rPr lang="en-GB" sz="2200" i="1" dirty="0"/>
              <a:t>C. </a:t>
            </a:r>
            <a:r>
              <a:rPr lang="en-GB" sz="2200" i="1" dirty="0" err="1"/>
              <a:t>acanthoides</a:t>
            </a:r>
            <a:r>
              <a:rPr lang="en-GB" sz="2200" i="1" dirty="0"/>
              <a:t> </a:t>
            </a:r>
            <a:r>
              <a:rPr lang="en-GB" sz="2200" dirty="0"/>
              <a:t>have different dispersal kernels.</a:t>
            </a:r>
          </a:p>
        </p:txBody>
      </p:sp>
      <p:sp>
        <p:nvSpPr>
          <p:cNvPr id="34" name="TextBox 33">
            <a:extLst>
              <a:ext uri="{FF2B5EF4-FFF2-40B4-BE49-F238E27FC236}">
                <a16:creationId xmlns:a16="http://schemas.microsoft.com/office/drawing/2014/main" id="{19237C2C-51F5-4882-B633-9D7370E421C8}"/>
              </a:ext>
            </a:extLst>
          </p:cNvPr>
          <p:cNvSpPr txBox="1"/>
          <p:nvPr/>
        </p:nvSpPr>
        <p:spPr>
          <a:xfrm>
            <a:off x="982750" y="1933435"/>
            <a:ext cx="5113249" cy="230832"/>
          </a:xfrm>
          <a:prstGeom prst="rect">
            <a:avLst/>
          </a:prstGeom>
          <a:noFill/>
        </p:spPr>
        <p:txBody>
          <a:bodyPr wrap="square" rtlCol="0">
            <a:spAutoFit/>
          </a:bodyPr>
          <a:lstStyle/>
          <a:p>
            <a:r>
              <a:rPr lang="en-GB" sz="900" i="1" dirty="0"/>
              <a:t>*Bands represent 95% bootstrap interval; Kolmogorov-Smirnov test used to test significance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430CE1-7DB2-41E2-94F5-C6ED01BDEBF2}"/>
                  </a:ext>
                </a:extLst>
              </p:cNvPr>
              <p:cNvSpPr txBox="1"/>
              <p:nvPr/>
            </p:nvSpPr>
            <p:spPr>
              <a:xfrm>
                <a:off x="1779315" y="2115801"/>
                <a:ext cx="91135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i="1" dirty="0" smtClean="0">
                          <a:latin typeface="Cambria Math" panose="02040503050406030204" pitchFamily="18" charset="0"/>
                        </a:rPr>
                        <m:t>𝑝</m:t>
                      </m:r>
                      <m:r>
                        <a:rPr lang="en-GB" sz="1200" i="1" dirty="0" smtClean="0">
                          <a:latin typeface="Cambria Math" panose="02040503050406030204" pitchFamily="18" charset="0"/>
                        </a:rPr>
                        <m:t>&lt;0.001</m:t>
                      </m:r>
                    </m:oMath>
                  </m:oMathPara>
                </a14:m>
                <a:endParaRPr lang="en-GB" sz="1200" dirty="0"/>
              </a:p>
            </p:txBody>
          </p:sp>
        </mc:Choice>
        <mc:Fallback xmlns="">
          <p:sp>
            <p:nvSpPr>
              <p:cNvPr id="5" name="TextBox 4">
                <a:extLst>
                  <a:ext uri="{FF2B5EF4-FFF2-40B4-BE49-F238E27FC236}">
                    <a16:creationId xmlns:a16="http://schemas.microsoft.com/office/drawing/2014/main" id="{D0430CE1-7DB2-41E2-94F5-C6ED01BDEBF2}"/>
                  </a:ext>
                </a:extLst>
              </p:cNvPr>
              <p:cNvSpPr txBox="1">
                <a:spLocks noRot="1" noChangeAspect="1" noMove="1" noResize="1" noEditPoints="1" noAdjustHandles="1" noChangeArrowheads="1" noChangeShapeType="1" noTextEdit="1"/>
              </p:cNvSpPr>
              <p:nvPr/>
            </p:nvSpPr>
            <p:spPr>
              <a:xfrm>
                <a:off x="1779315" y="2115801"/>
                <a:ext cx="911352" cy="276999"/>
              </a:xfrm>
              <a:prstGeom prst="rect">
                <a:avLst/>
              </a:prstGeom>
              <a:blipFill>
                <a:blip r:embed="rId3"/>
                <a:stretch>
                  <a:fillRect/>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22A334A4-D9AD-4A14-98EF-935654DC4F19}"/>
              </a:ext>
            </a:extLst>
          </p:cNvPr>
          <p:cNvSpPr txBox="1"/>
          <p:nvPr/>
        </p:nvSpPr>
        <p:spPr>
          <a:xfrm>
            <a:off x="1144967" y="2156179"/>
            <a:ext cx="623975" cy="200055"/>
          </a:xfrm>
          <a:prstGeom prst="rect">
            <a:avLst/>
          </a:prstGeom>
          <a:solidFill>
            <a:schemeClr val="bg1"/>
          </a:solidFill>
        </p:spPr>
        <p:txBody>
          <a:bodyPr wrap="square" lIns="0" tIns="0" rIns="0" bIns="0" rtlCol="0">
            <a:spAutoFit/>
          </a:bodyPr>
          <a:lstStyle/>
          <a:p>
            <a:pPr algn="ctr"/>
            <a:r>
              <a:rPr lang="en-GB" sz="1300" i="1" dirty="0"/>
              <a:t>C. nutans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99342F-768E-4DF8-B0E4-A1B0D8A0057C}"/>
                  </a:ext>
                </a:extLst>
              </p:cNvPr>
              <p:cNvSpPr txBox="1"/>
              <p:nvPr/>
            </p:nvSpPr>
            <p:spPr>
              <a:xfrm>
                <a:off x="2149638" y="4075084"/>
                <a:ext cx="91135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i="1" dirty="0" smtClean="0">
                          <a:latin typeface="Cambria Math" panose="02040503050406030204" pitchFamily="18" charset="0"/>
                        </a:rPr>
                        <m:t>𝑝</m:t>
                      </m:r>
                      <m:r>
                        <a:rPr lang="en-GB" sz="1200" i="1" dirty="0" smtClean="0">
                          <a:latin typeface="Cambria Math" panose="02040503050406030204" pitchFamily="18" charset="0"/>
                        </a:rPr>
                        <m:t>&lt;0.001</m:t>
                      </m:r>
                    </m:oMath>
                  </m:oMathPara>
                </a14:m>
                <a:endParaRPr lang="en-GB" sz="1200" dirty="0"/>
              </a:p>
            </p:txBody>
          </p:sp>
        </mc:Choice>
        <mc:Fallback xmlns="">
          <p:sp>
            <p:nvSpPr>
              <p:cNvPr id="16" name="TextBox 15">
                <a:extLst>
                  <a:ext uri="{FF2B5EF4-FFF2-40B4-BE49-F238E27FC236}">
                    <a16:creationId xmlns:a16="http://schemas.microsoft.com/office/drawing/2014/main" id="{9099342F-768E-4DF8-B0E4-A1B0D8A0057C}"/>
                  </a:ext>
                </a:extLst>
              </p:cNvPr>
              <p:cNvSpPr txBox="1">
                <a:spLocks noRot="1" noChangeAspect="1" noMove="1" noResize="1" noEditPoints="1" noAdjustHandles="1" noChangeArrowheads="1" noChangeShapeType="1" noTextEdit="1"/>
              </p:cNvSpPr>
              <p:nvPr/>
            </p:nvSpPr>
            <p:spPr>
              <a:xfrm>
                <a:off x="2149638" y="4075084"/>
                <a:ext cx="911352" cy="276999"/>
              </a:xfrm>
              <a:prstGeom prst="rect">
                <a:avLst/>
              </a:prstGeom>
              <a:blipFill>
                <a:blip r:embed="rId3"/>
                <a:stretch>
                  <a:fillRect/>
                </a:stretch>
              </a:blipFill>
            </p:spPr>
            <p:txBody>
              <a:bodyPr/>
              <a:lstStyle/>
              <a:p>
                <a:r>
                  <a:rPr lang="en-GB">
                    <a:noFill/>
                  </a:rPr>
                  <a:t> </a:t>
                </a:r>
              </a:p>
            </p:txBody>
          </p:sp>
        </mc:Fallback>
      </mc:AlternateContent>
      <p:sp>
        <p:nvSpPr>
          <p:cNvPr id="17" name="TextBox 16">
            <a:extLst>
              <a:ext uri="{FF2B5EF4-FFF2-40B4-BE49-F238E27FC236}">
                <a16:creationId xmlns:a16="http://schemas.microsoft.com/office/drawing/2014/main" id="{704F1E06-DE24-401E-925A-32E34931F6B7}"/>
              </a:ext>
            </a:extLst>
          </p:cNvPr>
          <p:cNvSpPr txBox="1"/>
          <p:nvPr/>
        </p:nvSpPr>
        <p:spPr>
          <a:xfrm>
            <a:off x="1144967" y="4122266"/>
            <a:ext cx="979742" cy="200055"/>
          </a:xfrm>
          <a:prstGeom prst="rect">
            <a:avLst/>
          </a:prstGeom>
          <a:solidFill>
            <a:schemeClr val="bg1"/>
          </a:solidFill>
        </p:spPr>
        <p:txBody>
          <a:bodyPr wrap="square" lIns="0" tIns="0" rIns="0" bIns="0" rtlCol="0">
            <a:spAutoFit/>
          </a:bodyPr>
          <a:lstStyle/>
          <a:p>
            <a:pPr algn="ctr"/>
            <a:r>
              <a:rPr lang="en-GB" sz="1300" i="1" dirty="0"/>
              <a:t>C. </a:t>
            </a:r>
            <a:r>
              <a:rPr lang="en-GB" sz="1300" i="1" dirty="0" err="1"/>
              <a:t>acanthoides</a:t>
            </a:r>
            <a:endParaRPr lang="en-GB" sz="1300" i="1" dirty="0"/>
          </a:p>
        </p:txBody>
      </p:sp>
    </p:spTree>
    <p:extLst>
      <p:ext uri="{BB962C8B-B14F-4D97-AF65-F5344CB8AC3E}">
        <p14:creationId xmlns:p14="http://schemas.microsoft.com/office/powerpoint/2010/main" val="32720331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3FFC42E-0E01-4559-9153-B5381995BB35}"/>
              </a:ext>
            </a:extLst>
          </p:cNvPr>
          <p:cNvPicPr>
            <a:picLocks/>
          </p:cNvPicPr>
          <p:nvPr/>
        </p:nvPicPr>
        <p:blipFill>
          <a:blip r:embed="rId2"/>
          <a:stretch>
            <a:fillRect/>
          </a:stretch>
        </p:blipFill>
        <p:spPr>
          <a:xfrm>
            <a:off x="523370" y="1829648"/>
            <a:ext cx="6294665" cy="4550400"/>
          </a:xfrm>
          <a:prstGeom prst="rect">
            <a:avLst/>
          </a:prstGeom>
        </p:spPr>
      </p:pic>
      <p:sp>
        <p:nvSpPr>
          <p:cNvPr id="2" name="Rectangle 1">
            <a:extLst>
              <a:ext uri="{FF2B5EF4-FFF2-40B4-BE49-F238E27FC236}">
                <a16:creationId xmlns:a16="http://schemas.microsoft.com/office/drawing/2014/main" id="{772A6597-A842-41DF-BC49-FC8F1ED4DCB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E8AA4F1-D4EE-4945-9A67-86FA49209AC3}"/>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0CDBD8A3-466C-4E20-B946-845767E56AAF}"/>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8B606A9-A3F9-4D1D-84FB-ED479CC9C612}"/>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351D911-847F-42E3-BBEF-D7E0323A32C9}"/>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440BE21-68B7-4011-8789-E1DF80A6348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45C6712-EF50-4709-A2A8-23FE3D2351F0}"/>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C146062-63DE-42CA-9F80-267579F4FB6C}"/>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CC4AE5F-84C3-4499-9160-149F850A9FB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99C310-06DB-4B97-AC4F-E45E0FD386F6}"/>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F5F4AE9-E942-44C8-9222-E7130DD1F076}"/>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983E9C2-27CE-4C72-BA3C-536FD134609A}"/>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F78ECC8-8326-4110-BA78-6D571CEE764E}"/>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D1118A4-ECA6-4E60-8543-692F69EAD86C}"/>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0C16B99-C99B-496A-AFD9-DF13867290F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D62B495-5EDB-4428-A7CB-6738B3A38408}"/>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8B76319-D142-431B-8E0D-7FA424CFFA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CF86AFF-4F1A-4521-9F44-49164E778C9A}"/>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6F17A70-5A9D-4188-8380-D286105EA6F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D52D795-F721-48E7-9903-6189D03DD7A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7907754-8F59-4102-B9BC-F39E6D15B3B0}"/>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634AE26-E1A6-427F-9E0D-4FE5CF2333D2}"/>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363DAF3-7BF3-447A-8293-2B434891213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409B3B0F-C979-47B7-8E3D-B23ECB83BA3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6B4762D-D9CB-49B6-BAB4-03061DFBF825}"/>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8FBDA4C1-0469-442B-90BA-872C67EAEBD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D2CA34D-016E-44D9-A591-47252AE5C1B4}"/>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E24D692-E600-4D70-8A01-75D6B56A3B88}"/>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472B1F4-A2BF-4913-98E3-45E4BE3792BF}"/>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1258F2C-8807-41D1-8F1B-4F3465E5EC8D}"/>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5D587E2-D8E2-4DE8-A4B6-F01E8B8C4E5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4BC1A67-8205-4DB7-B9B7-AE94EB578DFC}"/>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7B2859CE-B2BD-4BD8-9A05-E2E323347248}"/>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764D3AD-A205-46EF-BBF9-93C04C803BF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17CE7DF-8145-456A-A54D-864B4647BC38}"/>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DCBDADC-F79F-464F-A2DD-0202DC0C0D91}"/>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95C59E6C-2640-46B8-B965-6D5ACFF86319}"/>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E5765948-1D2C-4C17-B0AE-1CF54A83012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65334E24-3860-4E71-9B2B-84919BDF2A8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280B6C-C914-4F74-B606-4A790CF4AE8B}"/>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1F2CDF7-3951-4374-992E-91F9392B4561}"/>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48B800D1-C265-499E-90A5-B9631010EC2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C005860B-690B-4734-B044-25384CCA9022}"/>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09EDE750-40A2-419D-807D-33AAABCE0F2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DC10C58-B501-43B7-827C-493F074189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0F597AD3-22C5-4E5D-ADD3-4746B544F4A0}"/>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FF9C9B89-70C5-489D-9356-F7DD7B1972D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D723F93-D232-4487-88B7-A404A696926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DF2EC0F-23CD-4F0B-A596-0015F1FFA88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337A7793-8D0C-4444-91F9-FCAA1BFDBA5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555D820B-18C6-4F32-A3E9-BACADFB2A8B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EDDE9C0-93F2-43CA-9418-BA2920909FE6}"/>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67F2575-4AC5-4429-8A09-A8FF7B419E09}"/>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5336A8B8-865C-464B-AABB-C10BE45CDC3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C579636B-14F4-4FDF-B97D-58F1DE8CC32E}"/>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4AA0727-A671-4BF1-9594-6534AB9D09F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DE35CECD-9AA6-48E7-BBB8-0169E4C8F45B}"/>
              </a:ext>
            </a:extLst>
          </p:cNvPr>
          <p:cNvSpPr txBox="1"/>
          <p:nvPr/>
        </p:nvSpPr>
        <p:spPr>
          <a:xfrm>
            <a:off x="935663" y="767393"/>
            <a:ext cx="10774891" cy="430887"/>
          </a:xfrm>
          <a:prstGeom prst="rect">
            <a:avLst/>
          </a:prstGeom>
          <a:noFill/>
        </p:spPr>
        <p:txBody>
          <a:bodyPr wrap="square" rtlCol="0">
            <a:spAutoFit/>
          </a:bodyPr>
          <a:lstStyle/>
          <a:p>
            <a:r>
              <a:rPr lang="en-GB" sz="2200" b="1" i="1" dirty="0"/>
              <a:t>For each species, height changes from warming result in a different dispersal kernel…</a:t>
            </a:r>
          </a:p>
        </p:txBody>
      </p:sp>
      <p:sp>
        <p:nvSpPr>
          <p:cNvPr id="19" name="TextBox 18">
            <a:extLst>
              <a:ext uri="{FF2B5EF4-FFF2-40B4-BE49-F238E27FC236}">
                <a16:creationId xmlns:a16="http://schemas.microsoft.com/office/drawing/2014/main" id="{F4F798B1-FFBE-43AC-B9AF-E1E08EFB4D35}"/>
              </a:ext>
            </a:extLst>
          </p:cNvPr>
          <p:cNvSpPr txBox="1"/>
          <p:nvPr/>
        </p:nvSpPr>
        <p:spPr>
          <a:xfrm>
            <a:off x="7135925" y="1829251"/>
            <a:ext cx="4683873" cy="3477875"/>
          </a:xfrm>
          <a:prstGeom prst="rect">
            <a:avLst/>
          </a:prstGeom>
          <a:noFill/>
        </p:spPr>
        <p:txBody>
          <a:bodyPr wrap="square" rtlCol="0">
            <a:spAutoFit/>
          </a:bodyPr>
          <a:lstStyle/>
          <a:p>
            <a:r>
              <a:rPr lang="en-GB" sz="2200" dirty="0"/>
              <a:t>Warmed and </a:t>
            </a:r>
            <a:r>
              <a:rPr lang="en-GB" sz="2200" dirty="0" err="1"/>
              <a:t>unwarmed</a:t>
            </a:r>
            <a:r>
              <a:rPr lang="en-GB" sz="2200" dirty="0"/>
              <a:t> </a:t>
            </a:r>
            <a:r>
              <a:rPr lang="en-GB" sz="2200" i="1" dirty="0"/>
              <a:t>C. nutans </a:t>
            </a:r>
            <a:r>
              <a:rPr lang="en-GB" sz="2200" dirty="0"/>
              <a:t>have different dispersal kernels.</a:t>
            </a:r>
          </a:p>
          <a:p>
            <a:endParaRPr lang="en-GB" sz="2200" dirty="0"/>
          </a:p>
          <a:p>
            <a:r>
              <a:rPr lang="en-GB" sz="2200" dirty="0"/>
              <a:t>Warmed and </a:t>
            </a:r>
            <a:r>
              <a:rPr lang="en-GB" sz="2200" dirty="0" err="1"/>
              <a:t>unwarmed</a:t>
            </a:r>
            <a:r>
              <a:rPr lang="en-GB" sz="2200" dirty="0"/>
              <a:t> </a:t>
            </a:r>
            <a:r>
              <a:rPr lang="en-GB" sz="2200" i="1" dirty="0"/>
              <a:t>C. </a:t>
            </a:r>
            <a:r>
              <a:rPr lang="en-GB" sz="2200" i="1" dirty="0" err="1"/>
              <a:t>acanthoides</a:t>
            </a:r>
            <a:r>
              <a:rPr lang="en-GB" sz="2200" i="1" dirty="0"/>
              <a:t> </a:t>
            </a:r>
            <a:r>
              <a:rPr lang="en-GB" sz="2200" dirty="0"/>
              <a:t> have different dispersal kernels.</a:t>
            </a:r>
          </a:p>
          <a:p>
            <a:endParaRPr lang="en-GB" sz="2200" dirty="0"/>
          </a:p>
          <a:p>
            <a:r>
              <a:rPr lang="en-GB" sz="2200" dirty="0"/>
              <a:t>Differences between the kernel tails may appear small, but are actually very important and can have significant impacts…</a:t>
            </a:r>
          </a:p>
        </p:txBody>
      </p:sp>
      <p:sp>
        <p:nvSpPr>
          <p:cNvPr id="34" name="TextBox 33">
            <a:extLst>
              <a:ext uri="{FF2B5EF4-FFF2-40B4-BE49-F238E27FC236}">
                <a16:creationId xmlns:a16="http://schemas.microsoft.com/office/drawing/2014/main" id="{19237C2C-51F5-4882-B633-9D7370E421C8}"/>
              </a:ext>
            </a:extLst>
          </p:cNvPr>
          <p:cNvSpPr txBox="1"/>
          <p:nvPr/>
        </p:nvSpPr>
        <p:spPr>
          <a:xfrm>
            <a:off x="982750" y="1933435"/>
            <a:ext cx="5113249" cy="230832"/>
          </a:xfrm>
          <a:prstGeom prst="rect">
            <a:avLst/>
          </a:prstGeom>
          <a:noFill/>
        </p:spPr>
        <p:txBody>
          <a:bodyPr wrap="square" rtlCol="0">
            <a:spAutoFit/>
          </a:bodyPr>
          <a:lstStyle/>
          <a:p>
            <a:r>
              <a:rPr lang="en-GB" sz="900" i="1" dirty="0"/>
              <a:t>*Bands represent 95% bootstrap interval; Kolmogorov-Smirnov test used to test significance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B6E235E-1564-438F-BCF4-09BE7E773DC1}"/>
                  </a:ext>
                </a:extLst>
              </p:cNvPr>
              <p:cNvSpPr txBox="1"/>
              <p:nvPr/>
            </p:nvSpPr>
            <p:spPr>
              <a:xfrm>
                <a:off x="1779315" y="2115801"/>
                <a:ext cx="91135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i="1" dirty="0" smtClean="0">
                          <a:latin typeface="Cambria Math" panose="02040503050406030204" pitchFamily="18" charset="0"/>
                        </a:rPr>
                        <m:t>𝑝</m:t>
                      </m:r>
                      <m:r>
                        <a:rPr lang="en-GB" sz="1200" i="1" dirty="0" smtClean="0">
                          <a:latin typeface="Cambria Math" panose="02040503050406030204" pitchFamily="18" charset="0"/>
                        </a:rPr>
                        <m:t>&lt;0.001</m:t>
                      </m:r>
                    </m:oMath>
                  </m:oMathPara>
                </a14:m>
                <a:endParaRPr lang="en-GB" sz="1200" dirty="0"/>
              </a:p>
            </p:txBody>
          </p:sp>
        </mc:Choice>
        <mc:Fallback xmlns="">
          <p:sp>
            <p:nvSpPr>
              <p:cNvPr id="5" name="TextBox 4">
                <a:extLst>
                  <a:ext uri="{FF2B5EF4-FFF2-40B4-BE49-F238E27FC236}">
                    <a16:creationId xmlns:a16="http://schemas.microsoft.com/office/drawing/2014/main" id="{2B6E235E-1564-438F-BCF4-09BE7E773DC1}"/>
                  </a:ext>
                </a:extLst>
              </p:cNvPr>
              <p:cNvSpPr txBox="1">
                <a:spLocks noRot="1" noChangeAspect="1" noMove="1" noResize="1" noEditPoints="1" noAdjustHandles="1" noChangeArrowheads="1" noChangeShapeType="1" noTextEdit="1"/>
              </p:cNvSpPr>
              <p:nvPr/>
            </p:nvSpPr>
            <p:spPr>
              <a:xfrm>
                <a:off x="1779315" y="2115801"/>
                <a:ext cx="911352" cy="276999"/>
              </a:xfrm>
              <a:prstGeom prst="rect">
                <a:avLst/>
              </a:prstGeom>
              <a:blipFill>
                <a:blip r:embed="rId3"/>
                <a:stretch>
                  <a:fillRect/>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6A50B17A-6F4D-42E3-AD26-750E828B71AB}"/>
              </a:ext>
            </a:extLst>
          </p:cNvPr>
          <p:cNvSpPr txBox="1"/>
          <p:nvPr/>
        </p:nvSpPr>
        <p:spPr>
          <a:xfrm>
            <a:off x="1144967" y="2156179"/>
            <a:ext cx="623975" cy="200055"/>
          </a:xfrm>
          <a:prstGeom prst="rect">
            <a:avLst/>
          </a:prstGeom>
          <a:solidFill>
            <a:schemeClr val="bg1"/>
          </a:solidFill>
        </p:spPr>
        <p:txBody>
          <a:bodyPr wrap="square" lIns="0" tIns="0" rIns="0" bIns="0" rtlCol="0">
            <a:spAutoFit/>
          </a:bodyPr>
          <a:lstStyle/>
          <a:p>
            <a:pPr algn="ctr"/>
            <a:r>
              <a:rPr lang="en-GB" sz="1300" i="1" dirty="0"/>
              <a:t>C. nutans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920274A-B699-4E17-96D4-08741359AFC6}"/>
                  </a:ext>
                </a:extLst>
              </p:cNvPr>
              <p:cNvSpPr txBox="1"/>
              <p:nvPr/>
            </p:nvSpPr>
            <p:spPr>
              <a:xfrm>
                <a:off x="2149638" y="4075084"/>
                <a:ext cx="91135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i="1" dirty="0" smtClean="0">
                          <a:latin typeface="Cambria Math" panose="02040503050406030204" pitchFamily="18" charset="0"/>
                        </a:rPr>
                        <m:t>𝑝</m:t>
                      </m:r>
                      <m:r>
                        <a:rPr lang="en-GB" sz="1200" i="1" dirty="0" smtClean="0">
                          <a:latin typeface="Cambria Math" panose="02040503050406030204" pitchFamily="18" charset="0"/>
                        </a:rPr>
                        <m:t>&lt;0.001</m:t>
                      </m:r>
                    </m:oMath>
                  </m:oMathPara>
                </a14:m>
                <a:endParaRPr lang="en-GB" sz="1200" dirty="0"/>
              </a:p>
            </p:txBody>
          </p:sp>
        </mc:Choice>
        <mc:Fallback xmlns="">
          <p:sp>
            <p:nvSpPr>
              <p:cNvPr id="16" name="TextBox 15">
                <a:extLst>
                  <a:ext uri="{FF2B5EF4-FFF2-40B4-BE49-F238E27FC236}">
                    <a16:creationId xmlns:a16="http://schemas.microsoft.com/office/drawing/2014/main" id="{E920274A-B699-4E17-96D4-08741359AFC6}"/>
                  </a:ext>
                </a:extLst>
              </p:cNvPr>
              <p:cNvSpPr txBox="1">
                <a:spLocks noRot="1" noChangeAspect="1" noMove="1" noResize="1" noEditPoints="1" noAdjustHandles="1" noChangeArrowheads="1" noChangeShapeType="1" noTextEdit="1"/>
              </p:cNvSpPr>
              <p:nvPr/>
            </p:nvSpPr>
            <p:spPr>
              <a:xfrm>
                <a:off x="2149638" y="4075084"/>
                <a:ext cx="911352" cy="276999"/>
              </a:xfrm>
              <a:prstGeom prst="rect">
                <a:avLst/>
              </a:prstGeom>
              <a:blipFill>
                <a:blip r:embed="rId3"/>
                <a:stretch>
                  <a:fillRect/>
                </a:stretch>
              </a:blipFill>
            </p:spPr>
            <p:txBody>
              <a:bodyPr/>
              <a:lstStyle/>
              <a:p>
                <a:r>
                  <a:rPr lang="en-GB">
                    <a:noFill/>
                  </a:rPr>
                  <a:t> </a:t>
                </a:r>
              </a:p>
            </p:txBody>
          </p:sp>
        </mc:Fallback>
      </mc:AlternateContent>
      <p:sp>
        <p:nvSpPr>
          <p:cNvPr id="17" name="TextBox 16">
            <a:extLst>
              <a:ext uri="{FF2B5EF4-FFF2-40B4-BE49-F238E27FC236}">
                <a16:creationId xmlns:a16="http://schemas.microsoft.com/office/drawing/2014/main" id="{7D4A137B-5D72-47D6-8F87-674392BDEA31}"/>
              </a:ext>
            </a:extLst>
          </p:cNvPr>
          <p:cNvSpPr txBox="1"/>
          <p:nvPr/>
        </p:nvSpPr>
        <p:spPr>
          <a:xfrm>
            <a:off x="1144967" y="4122266"/>
            <a:ext cx="979742" cy="200055"/>
          </a:xfrm>
          <a:prstGeom prst="rect">
            <a:avLst/>
          </a:prstGeom>
          <a:solidFill>
            <a:schemeClr val="bg1"/>
          </a:solidFill>
        </p:spPr>
        <p:txBody>
          <a:bodyPr wrap="square" lIns="0" tIns="0" rIns="0" bIns="0" rtlCol="0">
            <a:spAutoFit/>
          </a:bodyPr>
          <a:lstStyle/>
          <a:p>
            <a:pPr algn="ctr"/>
            <a:r>
              <a:rPr lang="en-GB" sz="1300" i="1" dirty="0"/>
              <a:t>C. </a:t>
            </a:r>
            <a:r>
              <a:rPr lang="en-GB" sz="1300" i="1" dirty="0" err="1"/>
              <a:t>acanthoides</a:t>
            </a:r>
            <a:endParaRPr lang="en-GB" sz="1300" i="1" dirty="0"/>
          </a:p>
        </p:txBody>
      </p:sp>
    </p:spTree>
    <p:extLst>
      <p:ext uri="{BB962C8B-B14F-4D97-AF65-F5344CB8AC3E}">
        <p14:creationId xmlns:p14="http://schemas.microsoft.com/office/powerpoint/2010/main" val="2895146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descr="Chart, bar chart&#10;&#10;Description automatically generated">
            <a:extLst>
              <a:ext uri="{FF2B5EF4-FFF2-40B4-BE49-F238E27FC236}">
                <a16:creationId xmlns:a16="http://schemas.microsoft.com/office/drawing/2014/main" id="{057A16B4-EF7F-4921-BAD5-5B93311D74D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13794" y="1829251"/>
            <a:ext cx="6296400" cy="4550400"/>
          </a:xfrm>
          <a:prstGeom prst="rect">
            <a:avLst/>
          </a:prstGeom>
        </p:spPr>
      </p:pic>
      <p:sp>
        <p:nvSpPr>
          <p:cNvPr id="2" name="Rectangle 1">
            <a:extLst>
              <a:ext uri="{FF2B5EF4-FFF2-40B4-BE49-F238E27FC236}">
                <a16:creationId xmlns:a16="http://schemas.microsoft.com/office/drawing/2014/main" id="{4C893ED7-A251-4A1D-8FB5-175E9716222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4250A20-EBC3-432C-B2C5-7EA867E969E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BC1D3E43-4123-4075-826E-70DAAFEEA07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E08006C-FB18-4E43-B746-C5F29C66B75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48412F8-640D-4F75-8F7D-2193E90E14F6}"/>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40F1562-68AA-47CF-8254-2382A32538F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A5ECDA3-FE2B-409D-9659-9696A735DFBD}"/>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0035807-7CE7-4DB3-90BA-6F430A8AFBE9}"/>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3BEE4D8-A803-4B00-8094-F273418B6847}"/>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C828311-A8E2-4C68-96A9-5B37CD71008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38943AD-DAEE-4E19-A61A-4014FB2C058D}"/>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455B5AE-64CF-4162-8AB3-E3867C28E45C}"/>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8CFCE6B-0387-4308-9145-7212FB795EC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8E6168AB-BAAC-4580-8E81-E765FC332C05}"/>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E3E0A64-B0D5-431B-BC53-8A7B3FBAEA6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4900D8A8-0404-4E40-BF08-25D21353752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EBFFE01-98AE-45C2-91A7-C3CE0B929E7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790390D-1648-41E1-A8EC-5F7F68B0248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19B9A9E-A1B9-4F53-88AA-B49A040A743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74C6774-8AE1-4FA7-94FF-0F72AB2071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83BE613-C0D3-4A5A-A63D-2BEB6D32A514}"/>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98D3DBF-6FD3-4227-8844-63D66EBF953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8E0212F5-2F3B-4A09-833D-1713EFEE0436}"/>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EBF34C83-DDF7-4637-9F92-1E142528E2C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2512B0E1-9A88-45BB-A151-786AB5AE402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406D4E4D-A623-4CB1-8895-66D40D712D8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0418767-5A58-4AA6-B45F-67F80B14402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A95AD2E-887C-4D35-8D41-02B44A6E7826}"/>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09C4E6B8-F91D-4114-92A5-805D5081B53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75759E3-C5F3-4348-AB00-2DF879961AA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E8C91E3-1452-4FF1-9874-1AEBAA1BE7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485219-25E4-41C6-9AD0-75B869262B5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CDE8A1D-369A-4FB4-A18A-D1C10F07DF6E}"/>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BC85BEF6-E74B-47D8-A6EB-FDE7B0A2FB80}"/>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87A4946-DCED-4618-9BB3-4A675DB13E2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75B3AA31-77F1-49D5-BC6D-79477986133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48A478AC-EFEC-4424-9F4E-EB1C354CC32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CF603F5F-173F-4741-9783-031BCDE9B18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537BEB3-5EA6-48C1-9642-BEA32993A48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0CD3FA4-CF0D-4484-ABA4-64A25E2FF23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68B0354-A873-40FE-9C36-1E866E7D775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719EBD8E-53E0-40F6-80F0-E0339B3764C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A86C4F6-685A-438D-B17E-301D3C620CE9}"/>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A2F9369-2ED4-4B97-874D-DA807E646BF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236D1F4C-A701-4963-95FC-D13C9FC35D08}"/>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D2CBA2E6-0A8A-49D2-904A-6AA38C14D9B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7AAA23A-92C2-43D1-B1AE-B99DC166D92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674FF46A-F3C1-4C8C-80CB-73C7E47B37B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ADB2B0D3-4022-468E-9009-BEB0CF6B605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44CC7C16-7146-420F-AAE8-72A7954D41B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7778D40-6426-4939-A3E9-187434B3AEBE}"/>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81DDCA8-D378-49EF-B3B6-8A197075B0E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C0E283C-CF68-4FE3-A196-163D4852182A}"/>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C014830-795B-4D31-A99B-F4637CD6FE9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A25352A2-1DD9-4B58-8A08-4B028F53F3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5CE02A6B-B266-4940-B6CA-F7E2E9AE3AFF}"/>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07C70C8-14A5-489D-BC09-98D61784A8D1}"/>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height changes from warming increase the magnitude of long-distance dispersal events…</a:t>
            </a:r>
          </a:p>
        </p:txBody>
      </p:sp>
      <p:sp>
        <p:nvSpPr>
          <p:cNvPr id="13" name="TextBox 12">
            <a:extLst>
              <a:ext uri="{FF2B5EF4-FFF2-40B4-BE49-F238E27FC236}">
                <a16:creationId xmlns:a16="http://schemas.microsoft.com/office/drawing/2014/main" id="{A8ED2994-7858-497D-9894-AFCDF6F30A63}"/>
              </a:ext>
            </a:extLst>
          </p:cNvPr>
          <p:cNvSpPr txBox="1"/>
          <p:nvPr/>
        </p:nvSpPr>
        <p:spPr>
          <a:xfrm>
            <a:off x="901463" y="1690496"/>
            <a:ext cx="3189746" cy="230832"/>
          </a:xfrm>
          <a:prstGeom prst="rect">
            <a:avLst/>
          </a:prstGeom>
          <a:noFill/>
        </p:spPr>
        <p:txBody>
          <a:bodyPr wrap="square" rtlCol="0">
            <a:spAutoFit/>
          </a:bodyPr>
          <a:lstStyle/>
          <a:p>
            <a:r>
              <a:rPr lang="en-GB" sz="900" i="1" dirty="0"/>
              <a:t>*Error bars represent 95% bootstrap interval</a:t>
            </a:r>
          </a:p>
        </p:txBody>
      </p:sp>
      <p:sp>
        <p:nvSpPr>
          <p:cNvPr id="20" name="TextBox 19">
            <a:extLst>
              <a:ext uri="{FF2B5EF4-FFF2-40B4-BE49-F238E27FC236}">
                <a16:creationId xmlns:a16="http://schemas.microsoft.com/office/drawing/2014/main" id="{4499BB6A-2785-4842-9C71-CB2F530B1A17}"/>
              </a:ext>
            </a:extLst>
          </p:cNvPr>
          <p:cNvSpPr txBox="1"/>
          <p:nvPr/>
        </p:nvSpPr>
        <p:spPr>
          <a:xfrm>
            <a:off x="7135925" y="1829251"/>
            <a:ext cx="4683873" cy="1107996"/>
          </a:xfrm>
          <a:prstGeom prst="rect">
            <a:avLst/>
          </a:prstGeom>
          <a:noFill/>
        </p:spPr>
        <p:txBody>
          <a:bodyPr wrap="square" rtlCol="0">
            <a:spAutoFit/>
          </a:bodyPr>
          <a:lstStyle/>
          <a:p>
            <a:r>
              <a:rPr lang="en-GB" sz="2200" dirty="0"/>
              <a:t>For the same high-percentile dispersal distance, seeds from warmed </a:t>
            </a:r>
            <a:r>
              <a:rPr lang="en-GB" sz="2200" i="1" dirty="0"/>
              <a:t>C. nutans </a:t>
            </a:r>
            <a:r>
              <a:rPr lang="en-GB" sz="2200" dirty="0"/>
              <a:t>travel further.</a:t>
            </a:r>
          </a:p>
        </p:txBody>
      </p:sp>
      <p:sp>
        <p:nvSpPr>
          <p:cNvPr id="3" name="TextBox 2">
            <a:extLst>
              <a:ext uri="{FF2B5EF4-FFF2-40B4-BE49-F238E27FC236}">
                <a16:creationId xmlns:a16="http://schemas.microsoft.com/office/drawing/2014/main" id="{6CDA25D1-A8ED-4B7A-9291-3F78E560EC4B}"/>
              </a:ext>
            </a:extLst>
          </p:cNvPr>
          <p:cNvSpPr txBox="1"/>
          <p:nvPr/>
        </p:nvSpPr>
        <p:spPr>
          <a:xfrm>
            <a:off x="6067577" y="1888882"/>
            <a:ext cx="623975" cy="200055"/>
          </a:xfrm>
          <a:prstGeom prst="rect">
            <a:avLst/>
          </a:prstGeom>
          <a:noFill/>
        </p:spPr>
        <p:txBody>
          <a:bodyPr wrap="square" lIns="0" tIns="0" rIns="0" bIns="0" rtlCol="0">
            <a:spAutoFit/>
          </a:bodyPr>
          <a:lstStyle/>
          <a:p>
            <a:pPr algn="ctr"/>
            <a:r>
              <a:rPr lang="en-GB" sz="1300" i="1" dirty="0"/>
              <a:t>C. nutans</a:t>
            </a:r>
          </a:p>
        </p:txBody>
      </p:sp>
    </p:spTree>
    <p:extLst>
      <p:ext uri="{BB962C8B-B14F-4D97-AF65-F5344CB8AC3E}">
        <p14:creationId xmlns:p14="http://schemas.microsoft.com/office/powerpoint/2010/main" val="11937302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Chart, bar chart&#10;&#10;Description automatically generated">
            <a:extLst>
              <a:ext uri="{FF2B5EF4-FFF2-40B4-BE49-F238E27FC236}">
                <a16:creationId xmlns:a16="http://schemas.microsoft.com/office/drawing/2014/main" id="{448BE39B-618C-4CE9-83A3-57F7FD0CE2D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13794" y="1829251"/>
            <a:ext cx="6296400" cy="4550400"/>
          </a:xfrm>
          <a:prstGeom prst="rect">
            <a:avLst/>
          </a:prstGeom>
        </p:spPr>
      </p:pic>
      <p:sp>
        <p:nvSpPr>
          <p:cNvPr id="2" name="Rectangle 1">
            <a:extLst>
              <a:ext uri="{FF2B5EF4-FFF2-40B4-BE49-F238E27FC236}">
                <a16:creationId xmlns:a16="http://schemas.microsoft.com/office/drawing/2014/main" id="{4C893ED7-A251-4A1D-8FB5-175E9716222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4250A20-EBC3-432C-B2C5-7EA867E969E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BC1D3E43-4123-4075-826E-70DAAFEEA07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E08006C-FB18-4E43-B746-C5F29C66B75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48412F8-640D-4F75-8F7D-2193E90E14F6}"/>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40F1562-68AA-47CF-8254-2382A32538F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A5ECDA3-FE2B-409D-9659-9696A735DFBD}"/>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0035807-7CE7-4DB3-90BA-6F430A8AFBE9}"/>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3BEE4D8-A803-4B00-8094-F273418B6847}"/>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C828311-A8E2-4C68-96A9-5B37CD71008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38943AD-DAEE-4E19-A61A-4014FB2C058D}"/>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455B5AE-64CF-4162-8AB3-E3867C28E45C}"/>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8CFCE6B-0387-4308-9145-7212FB795EC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8E6168AB-BAAC-4580-8E81-E765FC332C05}"/>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E3E0A64-B0D5-431B-BC53-8A7B3FBAEA6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4900D8A8-0404-4E40-BF08-25D21353752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EBFFE01-98AE-45C2-91A7-C3CE0B929E7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790390D-1648-41E1-A8EC-5F7F68B0248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19B9A9E-A1B9-4F53-88AA-B49A040A743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74C6774-8AE1-4FA7-94FF-0F72AB2071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83BE613-C0D3-4A5A-A63D-2BEB6D32A514}"/>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98D3DBF-6FD3-4227-8844-63D66EBF953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8E0212F5-2F3B-4A09-833D-1713EFEE0436}"/>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EBF34C83-DDF7-4637-9F92-1E142528E2C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2512B0E1-9A88-45BB-A151-786AB5AE402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406D4E4D-A623-4CB1-8895-66D40D712D8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0418767-5A58-4AA6-B45F-67F80B14402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A95AD2E-887C-4D35-8D41-02B44A6E7826}"/>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09C4E6B8-F91D-4114-92A5-805D5081B53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75759E3-C5F3-4348-AB00-2DF879961AA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E8C91E3-1452-4FF1-9874-1AEBAA1BE7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485219-25E4-41C6-9AD0-75B869262B5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CDE8A1D-369A-4FB4-A18A-D1C10F07DF6E}"/>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BC85BEF6-E74B-47D8-A6EB-FDE7B0A2FB80}"/>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87A4946-DCED-4618-9BB3-4A675DB13E2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75B3AA31-77F1-49D5-BC6D-79477986133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48A478AC-EFEC-4424-9F4E-EB1C354CC32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CF603F5F-173F-4741-9783-031BCDE9B18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537BEB3-5EA6-48C1-9642-BEA32993A48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0CD3FA4-CF0D-4484-ABA4-64A25E2FF23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68B0354-A873-40FE-9C36-1E866E7D775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719EBD8E-53E0-40F6-80F0-E0339B3764C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A86C4F6-685A-438D-B17E-301D3C620CE9}"/>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A2F9369-2ED4-4B97-874D-DA807E646BF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236D1F4C-A701-4963-95FC-D13C9FC35D08}"/>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D2CBA2E6-0A8A-49D2-904A-6AA38C14D9B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7AAA23A-92C2-43D1-B1AE-B99DC166D92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674FF46A-F3C1-4C8C-80CB-73C7E47B37B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ADB2B0D3-4022-468E-9009-BEB0CF6B605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44CC7C16-7146-420F-AAE8-72A7954D41B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7778D40-6426-4939-A3E9-187434B3AEBE}"/>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81DDCA8-D378-49EF-B3B6-8A197075B0E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C0E283C-CF68-4FE3-A196-163D4852182A}"/>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C014830-795B-4D31-A99B-F4637CD6FE9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A25352A2-1DD9-4B58-8A08-4B028F53F3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5CE02A6B-B266-4940-B6CA-F7E2E9AE3AFF}"/>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07C70C8-14A5-489D-BC09-98D61784A8D1}"/>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height changes from warming increase the magnitude of long-distance dispersal events…</a:t>
            </a:r>
          </a:p>
        </p:txBody>
      </p:sp>
      <p:sp>
        <p:nvSpPr>
          <p:cNvPr id="14" name="TextBox 13">
            <a:extLst>
              <a:ext uri="{FF2B5EF4-FFF2-40B4-BE49-F238E27FC236}">
                <a16:creationId xmlns:a16="http://schemas.microsoft.com/office/drawing/2014/main" id="{75170ED0-FE5D-4DB5-91D6-93257694F14C}"/>
              </a:ext>
            </a:extLst>
          </p:cNvPr>
          <p:cNvSpPr txBox="1"/>
          <p:nvPr/>
        </p:nvSpPr>
        <p:spPr>
          <a:xfrm>
            <a:off x="901463" y="1690496"/>
            <a:ext cx="3189746" cy="230832"/>
          </a:xfrm>
          <a:prstGeom prst="rect">
            <a:avLst/>
          </a:prstGeom>
          <a:noFill/>
        </p:spPr>
        <p:txBody>
          <a:bodyPr wrap="square" rtlCol="0">
            <a:spAutoFit/>
          </a:bodyPr>
          <a:lstStyle/>
          <a:p>
            <a:r>
              <a:rPr lang="en-GB" sz="900" i="1" dirty="0"/>
              <a:t>*Error bars represent 95% bootstrap interval</a:t>
            </a:r>
          </a:p>
        </p:txBody>
      </p:sp>
      <p:sp>
        <p:nvSpPr>
          <p:cNvPr id="27" name="TextBox 26">
            <a:extLst>
              <a:ext uri="{FF2B5EF4-FFF2-40B4-BE49-F238E27FC236}">
                <a16:creationId xmlns:a16="http://schemas.microsoft.com/office/drawing/2014/main" id="{2A5AE665-CA1A-4A8C-8F59-D428179A3986}"/>
              </a:ext>
            </a:extLst>
          </p:cNvPr>
          <p:cNvSpPr txBox="1"/>
          <p:nvPr/>
        </p:nvSpPr>
        <p:spPr>
          <a:xfrm>
            <a:off x="7135925" y="1829251"/>
            <a:ext cx="4683873" cy="2462213"/>
          </a:xfrm>
          <a:prstGeom prst="rect">
            <a:avLst/>
          </a:prstGeom>
          <a:noFill/>
        </p:spPr>
        <p:txBody>
          <a:bodyPr wrap="square" rtlCol="0">
            <a:spAutoFit/>
          </a:bodyPr>
          <a:lstStyle/>
          <a:p>
            <a:r>
              <a:rPr lang="en-GB" sz="2200" dirty="0"/>
              <a:t>For the same high-percentile dispersal distance, seeds from warmed </a:t>
            </a:r>
            <a:r>
              <a:rPr lang="en-GB" sz="2200" i="1" dirty="0"/>
              <a:t>C. nutans </a:t>
            </a:r>
            <a:r>
              <a:rPr lang="en-GB" sz="2200" dirty="0"/>
              <a:t>travel further. </a:t>
            </a:r>
          </a:p>
          <a:p>
            <a:endParaRPr lang="en-GB" sz="2200" dirty="0"/>
          </a:p>
          <a:p>
            <a:r>
              <a:rPr lang="en-GB" sz="2200" dirty="0"/>
              <a:t>For the same high-percentile dispersal distance, seeds from warmed </a:t>
            </a:r>
            <a:r>
              <a:rPr lang="en-GB" sz="2200" i="1" dirty="0"/>
              <a:t>C. </a:t>
            </a:r>
            <a:r>
              <a:rPr lang="en-GB" sz="2200" i="1" dirty="0" err="1"/>
              <a:t>acanthoides</a:t>
            </a:r>
            <a:r>
              <a:rPr lang="en-GB" sz="2200" i="1" dirty="0"/>
              <a:t> </a:t>
            </a:r>
            <a:r>
              <a:rPr lang="en-GB" sz="2200" dirty="0"/>
              <a:t>travel further.</a:t>
            </a:r>
          </a:p>
        </p:txBody>
      </p:sp>
      <p:sp>
        <p:nvSpPr>
          <p:cNvPr id="3" name="TextBox 2">
            <a:extLst>
              <a:ext uri="{FF2B5EF4-FFF2-40B4-BE49-F238E27FC236}">
                <a16:creationId xmlns:a16="http://schemas.microsoft.com/office/drawing/2014/main" id="{E181E217-8D1A-4F6B-9789-1602A94FB01C}"/>
              </a:ext>
            </a:extLst>
          </p:cNvPr>
          <p:cNvSpPr txBox="1"/>
          <p:nvPr/>
        </p:nvSpPr>
        <p:spPr>
          <a:xfrm>
            <a:off x="5715001" y="1888882"/>
            <a:ext cx="976552" cy="200055"/>
          </a:xfrm>
          <a:prstGeom prst="rect">
            <a:avLst/>
          </a:prstGeom>
          <a:noFill/>
        </p:spPr>
        <p:txBody>
          <a:bodyPr wrap="square" lIns="0" tIns="0" rIns="0" bIns="0" rtlCol="0">
            <a:spAutoFit/>
          </a:bodyPr>
          <a:lstStyle/>
          <a:p>
            <a:pPr algn="ctr"/>
            <a:r>
              <a:rPr lang="en-GB" sz="1300" i="1" dirty="0"/>
              <a:t>C. </a:t>
            </a:r>
            <a:r>
              <a:rPr lang="en-GB" sz="1300" i="1" dirty="0" err="1"/>
              <a:t>acanthoides</a:t>
            </a:r>
            <a:endParaRPr lang="en-GB" sz="1300" i="1" dirty="0"/>
          </a:p>
        </p:txBody>
      </p:sp>
    </p:spTree>
    <p:extLst>
      <p:ext uri="{BB962C8B-B14F-4D97-AF65-F5344CB8AC3E}">
        <p14:creationId xmlns:p14="http://schemas.microsoft.com/office/powerpoint/2010/main" val="2477754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Chart, bar chart&#10;&#10;Description automatically generated">
            <a:extLst>
              <a:ext uri="{FF2B5EF4-FFF2-40B4-BE49-F238E27FC236}">
                <a16:creationId xmlns:a16="http://schemas.microsoft.com/office/drawing/2014/main" id="{448BE39B-618C-4CE9-83A3-57F7FD0CE2D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13794" y="1829251"/>
            <a:ext cx="6296400" cy="4550400"/>
          </a:xfrm>
          <a:prstGeom prst="rect">
            <a:avLst/>
          </a:prstGeom>
        </p:spPr>
      </p:pic>
      <p:sp>
        <p:nvSpPr>
          <p:cNvPr id="2" name="Rectangle 1">
            <a:extLst>
              <a:ext uri="{FF2B5EF4-FFF2-40B4-BE49-F238E27FC236}">
                <a16:creationId xmlns:a16="http://schemas.microsoft.com/office/drawing/2014/main" id="{4C893ED7-A251-4A1D-8FB5-175E9716222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4250A20-EBC3-432C-B2C5-7EA867E969E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BC1D3E43-4123-4075-826E-70DAAFEEA07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E08006C-FB18-4E43-B746-C5F29C66B75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48412F8-640D-4F75-8F7D-2193E90E14F6}"/>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40F1562-68AA-47CF-8254-2382A32538F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A5ECDA3-FE2B-409D-9659-9696A735DFBD}"/>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0035807-7CE7-4DB3-90BA-6F430A8AFBE9}"/>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3BEE4D8-A803-4B00-8094-F273418B6847}"/>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C828311-A8E2-4C68-96A9-5B37CD71008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38943AD-DAEE-4E19-A61A-4014FB2C058D}"/>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455B5AE-64CF-4162-8AB3-E3867C28E45C}"/>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8CFCE6B-0387-4308-9145-7212FB795EC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8E6168AB-BAAC-4580-8E81-E765FC332C05}"/>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E3E0A64-B0D5-431B-BC53-8A7B3FBAEA6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4900D8A8-0404-4E40-BF08-25D21353752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EBFFE01-98AE-45C2-91A7-C3CE0B929E7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790390D-1648-41E1-A8EC-5F7F68B0248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19B9A9E-A1B9-4F53-88AA-B49A040A743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74C6774-8AE1-4FA7-94FF-0F72AB2071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83BE613-C0D3-4A5A-A63D-2BEB6D32A514}"/>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98D3DBF-6FD3-4227-8844-63D66EBF953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8E0212F5-2F3B-4A09-833D-1713EFEE0436}"/>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EBF34C83-DDF7-4637-9F92-1E142528E2C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2512B0E1-9A88-45BB-A151-786AB5AE402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406D4E4D-A623-4CB1-8895-66D40D712D8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0418767-5A58-4AA6-B45F-67F80B14402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A95AD2E-887C-4D35-8D41-02B44A6E7826}"/>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09C4E6B8-F91D-4114-92A5-805D5081B53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75759E3-C5F3-4348-AB00-2DF879961AA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E8C91E3-1452-4FF1-9874-1AEBAA1BE7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485219-25E4-41C6-9AD0-75B869262B5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CDE8A1D-369A-4FB4-A18A-D1C10F07DF6E}"/>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BC85BEF6-E74B-47D8-A6EB-FDE7B0A2FB80}"/>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87A4946-DCED-4618-9BB3-4A675DB13E2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75B3AA31-77F1-49D5-BC6D-79477986133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48A478AC-EFEC-4424-9F4E-EB1C354CC32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CF603F5F-173F-4741-9783-031BCDE9B18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537BEB3-5EA6-48C1-9642-BEA32993A48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0CD3FA4-CF0D-4484-ABA4-64A25E2FF23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68B0354-A873-40FE-9C36-1E866E7D775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719EBD8E-53E0-40F6-80F0-E0339B3764C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A86C4F6-685A-438D-B17E-301D3C620CE9}"/>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A2F9369-2ED4-4B97-874D-DA807E646BF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236D1F4C-A701-4963-95FC-D13C9FC35D08}"/>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D2CBA2E6-0A8A-49D2-904A-6AA38C14D9B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7AAA23A-92C2-43D1-B1AE-B99DC166D92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674FF46A-F3C1-4C8C-80CB-73C7E47B37B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ADB2B0D3-4022-468E-9009-BEB0CF6B605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44CC7C16-7146-420F-AAE8-72A7954D41B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7778D40-6426-4939-A3E9-187434B3AEBE}"/>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81DDCA8-D378-49EF-B3B6-8A197075B0E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C0E283C-CF68-4FE3-A196-163D4852182A}"/>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C014830-795B-4D31-A99B-F4637CD6FE9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A25352A2-1DD9-4B58-8A08-4B028F53F3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5CE02A6B-B266-4940-B6CA-F7E2E9AE3AFF}"/>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07C70C8-14A5-489D-BC09-98D61784A8D1}"/>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height changes from warming increase the magnitude of long-distance dispersal events…</a:t>
            </a:r>
          </a:p>
        </p:txBody>
      </p:sp>
      <p:sp>
        <p:nvSpPr>
          <p:cNvPr id="14" name="TextBox 13">
            <a:extLst>
              <a:ext uri="{FF2B5EF4-FFF2-40B4-BE49-F238E27FC236}">
                <a16:creationId xmlns:a16="http://schemas.microsoft.com/office/drawing/2014/main" id="{75170ED0-FE5D-4DB5-91D6-93257694F14C}"/>
              </a:ext>
            </a:extLst>
          </p:cNvPr>
          <p:cNvSpPr txBox="1"/>
          <p:nvPr/>
        </p:nvSpPr>
        <p:spPr>
          <a:xfrm>
            <a:off x="901463" y="1690496"/>
            <a:ext cx="3189746" cy="230832"/>
          </a:xfrm>
          <a:prstGeom prst="rect">
            <a:avLst/>
          </a:prstGeom>
          <a:noFill/>
        </p:spPr>
        <p:txBody>
          <a:bodyPr wrap="square" rtlCol="0">
            <a:spAutoFit/>
          </a:bodyPr>
          <a:lstStyle/>
          <a:p>
            <a:r>
              <a:rPr lang="en-GB" sz="900" i="1" dirty="0"/>
              <a:t>*Error bars represent 95% bootstrap interval</a:t>
            </a:r>
          </a:p>
        </p:txBody>
      </p:sp>
      <p:sp>
        <p:nvSpPr>
          <p:cNvPr id="27" name="TextBox 26">
            <a:extLst>
              <a:ext uri="{FF2B5EF4-FFF2-40B4-BE49-F238E27FC236}">
                <a16:creationId xmlns:a16="http://schemas.microsoft.com/office/drawing/2014/main" id="{2A5AE665-CA1A-4A8C-8F59-D428179A3986}"/>
              </a:ext>
            </a:extLst>
          </p:cNvPr>
          <p:cNvSpPr txBox="1"/>
          <p:nvPr/>
        </p:nvSpPr>
        <p:spPr>
          <a:xfrm>
            <a:off x="7135925" y="1829251"/>
            <a:ext cx="4683873" cy="3477875"/>
          </a:xfrm>
          <a:prstGeom prst="rect">
            <a:avLst/>
          </a:prstGeom>
          <a:noFill/>
        </p:spPr>
        <p:txBody>
          <a:bodyPr wrap="square" rtlCol="0">
            <a:spAutoFit/>
          </a:bodyPr>
          <a:lstStyle/>
          <a:p>
            <a:r>
              <a:rPr lang="en-GB" sz="2200" dirty="0"/>
              <a:t>For the same high-percentile dispersal distance, seeds from warmed </a:t>
            </a:r>
            <a:r>
              <a:rPr lang="en-GB" sz="2200" i="1" dirty="0"/>
              <a:t>C. nutans </a:t>
            </a:r>
            <a:r>
              <a:rPr lang="en-GB" sz="2200" dirty="0"/>
              <a:t>travel further. </a:t>
            </a:r>
          </a:p>
          <a:p>
            <a:endParaRPr lang="en-GB" sz="2200" dirty="0"/>
          </a:p>
          <a:p>
            <a:r>
              <a:rPr lang="en-GB" sz="2200" dirty="0"/>
              <a:t>For the same high-percentile dispersal distance, seeds from warmed </a:t>
            </a:r>
            <a:r>
              <a:rPr lang="en-GB" sz="2200" i="1" dirty="0"/>
              <a:t>C. </a:t>
            </a:r>
            <a:r>
              <a:rPr lang="en-GB" sz="2200" i="1" dirty="0" err="1"/>
              <a:t>acanthoides</a:t>
            </a:r>
            <a:r>
              <a:rPr lang="en-GB" sz="2200" i="1" dirty="0"/>
              <a:t> </a:t>
            </a:r>
            <a:r>
              <a:rPr lang="en-GB" sz="2200" dirty="0"/>
              <a:t>travel further. </a:t>
            </a:r>
          </a:p>
          <a:p>
            <a:endParaRPr lang="en-GB" sz="2200" dirty="0"/>
          </a:p>
          <a:p>
            <a:r>
              <a:rPr lang="en-GB" sz="2200" dirty="0"/>
              <a:t>Bootstrap intervals inflate for increasingly rare dispersal events.</a:t>
            </a:r>
          </a:p>
        </p:txBody>
      </p:sp>
      <p:sp>
        <p:nvSpPr>
          <p:cNvPr id="3" name="TextBox 2">
            <a:extLst>
              <a:ext uri="{FF2B5EF4-FFF2-40B4-BE49-F238E27FC236}">
                <a16:creationId xmlns:a16="http://schemas.microsoft.com/office/drawing/2014/main" id="{040551C7-CC71-424B-9EF0-A65091AD51A9}"/>
              </a:ext>
            </a:extLst>
          </p:cNvPr>
          <p:cNvSpPr txBox="1"/>
          <p:nvPr/>
        </p:nvSpPr>
        <p:spPr>
          <a:xfrm>
            <a:off x="5715001" y="1888882"/>
            <a:ext cx="976552" cy="200055"/>
          </a:xfrm>
          <a:prstGeom prst="rect">
            <a:avLst/>
          </a:prstGeom>
          <a:noFill/>
        </p:spPr>
        <p:txBody>
          <a:bodyPr wrap="square" lIns="0" tIns="0" rIns="0" bIns="0" rtlCol="0">
            <a:spAutoFit/>
          </a:bodyPr>
          <a:lstStyle/>
          <a:p>
            <a:pPr algn="ctr"/>
            <a:r>
              <a:rPr lang="en-GB" sz="1300" i="1" dirty="0"/>
              <a:t>C. </a:t>
            </a:r>
            <a:r>
              <a:rPr lang="en-GB" sz="1300" i="1" dirty="0" err="1"/>
              <a:t>acanthoides</a:t>
            </a:r>
            <a:endParaRPr lang="en-GB" sz="1300" i="1" dirty="0"/>
          </a:p>
        </p:txBody>
      </p:sp>
    </p:spTree>
    <p:extLst>
      <p:ext uri="{BB962C8B-B14F-4D97-AF65-F5344CB8AC3E}">
        <p14:creationId xmlns:p14="http://schemas.microsoft.com/office/powerpoint/2010/main" val="3578458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893ED7-A251-4A1D-8FB5-175E97162222}"/>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4250A20-EBC3-432C-B2C5-7EA867E969E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BC1D3E43-4123-4075-826E-70DAAFEEA07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E08006C-FB18-4E43-B746-C5F29C66B750}"/>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48412F8-640D-4F75-8F7D-2193E90E14F6}"/>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40F1562-68AA-47CF-8254-2382A32538FA}"/>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A5ECDA3-FE2B-409D-9659-9696A735DFBD}"/>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0035807-7CE7-4DB3-90BA-6F430A8AFBE9}"/>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3BEE4D8-A803-4B00-8094-F273418B6847}"/>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C828311-A8E2-4C68-96A9-5B37CD710084}"/>
              </a:ext>
            </a:extLst>
          </p:cNvPr>
          <p:cNvSpPr/>
          <p:nvPr/>
        </p:nvSpPr>
        <p:spPr>
          <a:xfrm>
            <a:off x="404649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38943AD-DAEE-4E19-A61A-4014FB2C058D}"/>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455B5AE-64CF-4162-8AB3-E3867C28E45C}"/>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8CFCE6B-0387-4308-9145-7212FB795EC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8E6168AB-BAAC-4580-8E81-E765FC332C05}"/>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E3E0A64-B0D5-431B-BC53-8A7B3FBAEA6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4900D8A8-0404-4E40-BF08-25D213537527}"/>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EBFFE01-98AE-45C2-91A7-C3CE0B929E7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790390D-1648-41E1-A8EC-5F7F68B0248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19B9A9E-A1B9-4F53-88AA-B49A040A7430}"/>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74C6774-8AE1-4FA7-94FF-0F72AB20711F}"/>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83BE613-C0D3-4A5A-A63D-2BEB6D32A514}"/>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E98D3DBF-6FD3-4227-8844-63D66EBF953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8E0212F5-2F3B-4A09-833D-1713EFEE0436}"/>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EBF34C83-DDF7-4637-9F92-1E142528E2C4}"/>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2512B0E1-9A88-45BB-A151-786AB5AE402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406D4E4D-A623-4CB1-8895-66D40D712D81}"/>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0418767-5A58-4AA6-B45F-67F80B14402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A95AD2E-887C-4D35-8D41-02B44A6E7826}"/>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09C4E6B8-F91D-4114-92A5-805D5081B53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75759E3-C5F3-4348-AB00-2DF879961AA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E8C91E3-1452-4FF1-9874-1AEBAA1BE722}"/>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485219-25E4-41C6-9AD0-75B869262B5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CDE8A1D-369A-4FB4-A18A-D1C10F07DF6E}"/>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BC85BEF6-E74B-47D8-A6EB-FDE7B0A2FB80}"/>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87A4946-DCED-4618-9BB3-4A675DB13E2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75B3AA31-77F1-49D5-BC6D-79477986133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48A478AC-EFEC-4424-9F4E-EB1C354CC32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CF603F5F-173F-4741-9783-031BCDE9B18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537BEB3-5EA6-48C1-9642-BEA32993A48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0CD3FA4-CF0D-4484-ABA4-64A25E2FF231}"/>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968B0354-A873-40FE-9C36-1E866E7D775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719EBD8E-53E0-40F6-80F0-E0339B3764C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A86C4F6-685A-438D-B17E-301D3C620CE9}"/>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A2F9369-2ED4-4B97-874D-DA807E646BF1}"/>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236D1F4C-A701-4963-95FC-D13C9FC35D08}"/>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D2CBA2E6-0A8A-49D2-904A-6AA38C14D9B5}"/>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7AAA23A-92C2-43D1-B1AE-B99DC166D925}"/>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674FF46A-F3C1-4C8C-80CB-73C7E47B37B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ADB2B0D3-4022-468E-9009-BEB0CF6B6050}"/>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44CC7C16-7146-420F-AAE8-72A7954D41B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7778D40-6426-4939-A3E9-187434B3AEBE}"/>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881DDCA8-D378-49EF-B3B6-8A197075B0E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EC0E283C-CF68-4FE3-A196-163D4852182A}"/>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C014830-795B-4D31-A99B-F4637CD6FE92}"/>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A25352A2-1DD9-4B58-8A08-4B028F53F34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5CE02A6B-B266-4940-B6CA-F7E2E9AE3AFF}"/>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07C70C8-14A5-489D-BC09-98D61784A8D1}"/>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height changes from warming increase the magnitude of long-distance dispersal events…</a:t>
            </a:r>
          </a:p>
        </p:txBody>
      </p:sp>
      <p:pic>
        <p:nvPicPr>
          <p:cNvPr id="10" name="Picture 9" descr="Chart, bar chart&#10;&#10;Description automatically generated">
            <a:extLst>
              <a:ext uri="{FF2B5EF4-FFF2-40B4-BE49-F238E27FC236}">
                <a16:creationId xmlns:a16="http://schemas.microsoft.com/office/drawing/2014/main" id="{20404FD7-BE94-4007-9740-00E460B035F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903825" y="2107925"/>
            <a:ext cx="5437085" cy="3735526"/>
          </a:xfrm>
          <a:prstGeom prst="rect">
            <a:avLst/>
          </a:prstGeom>
        </p:spPr>
      </p:pic>
      <p:pic>
        <p:nvPicPr>
          <p:cNvPr id="11" name="Picture 10" descr="Chart, bar chart&#10;&#10;Description automatically generated">
            <a:extLst>
              <a:ext uri="{FF2B5EF4-FFF2-40B4-BE49-F238E27FC236}">
                <a16:creationId xmlns:a16="http://schemas.microsoft.com/office/drawing/2014/main" id="{82B28A7B-01E5-487F-8028-016CB2778035}"/>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567853" y="2107925"/>
            <a:ext cx="5524485" cy="3735526"/>
          </a:xfrm>
          <a:prstGeom prst="rect">
            <a:avLst/>
          </a:prstGeom>
        </p:spPr>
      </p:pic>
      <p:sp>
        <p:nvSpPr>
          <p:cNvPr id="12" name="TextBox 11">
            <a:extLst>
              <a:ext uri="{FF2B5EF4-FFF2-40B4-BE49-F238E27FC236}">
                <a16:creationId xmlns:a16="http://schemas.microsoft.com/office/drawing/2014/main" id="{F80C4D7C-7532-41F6-AA1C-220CDED1569E}"/>
              </a:ext>
            </a:extLst>
          </p:cNvPr>
          <p:cNvSpPr txBox="1"/>
          <p:nvPr/>
        </p:nvSpPr>
        <p:spPr>
          <a:xfrm>
            <a:off x="884256" y="1966906"/>
            <a:ext cx="3189746" cy="230832"/>
          </a:xfrm>
          <a:prstGeom prst="rect">
            <a:avLst/>
          </a:prstGeom>
          <a:noFill/>
        </p:spPr>
        <p:txBody>
          <a:bodyPr wrap="square" rtlCol="0">
            <a:spAutoFit/>
          </a:bodyPr>
          <a:lstStyle/>
          <a:p>
            <a:r>
              <a:rPr lang="en-GB" sz="900" i="1" dirty="0"/>
              <a:t>*Error bars represent 95% bootstrap interval</a:t>
            </a:r>
          </a:p>
        </p:txBody>
      </p:sp>
      <p:sp>
        <p:nvSpPr>
          <p:cNvPr id="3" name="TextBox 2">
            <a:extLst>
              <a:ext uri="{FF2B5EF4-FFF2-40B4-BE49-F238E27FC236}">
                <a16:creationId xmlns:a16="http://schemas.microsoft.com/office/drawing/2014/main" id="{656F7B51-5A83-44A0-A03C-CC442ACF6912}"/>
              </a:ext>
            </a:extLst>
          </p:cNvPr>
          <p:cNvSpPr txBox="1"/>
          <p:nvPr/>
        </p:nvSpPr>
        <p:spPr>
          <a:xfrm>
            <a:off x="5412257" y="2148659"/>
            <a:ext cx="623975" cy="169277"/>
          </a:xfrm>
          <a:prstGeom prst="rect">
            <a:avLst/>
          </a:prstGeom>
          <a:noFill/>
        </p:spPr>
        <p:txBody>
          <a:bodyPr wrap="square" lIns="0" tIns="0" rIns="0" bIns="0" rtlCol="0">
            <a:spAutoFit/>
          </a:bodyPr>
          <a:lstStyle/>
          <a:p>
            <a:pPr algn="ctr"/>
            <a:r>
              <a:rPr lang="en-GB" sz="1100" i="1" dirty="0"/>
              <a:t>C. nutans</a:t>
            </a:r>
          </a:p>
        </p:txBody>
      </p:sp>
      <p:sp>
        <p:nvSpPr>
          <p:cNvPr id="13" name="TextBox 12">
            <a:extLst>
              <a:ext uri="{FF2B5EF4-FFF2-40B4-BE49-F238E27FC236}">
                <a16:creationId xmlns:a16="http://schemas.microsoft.com/office/drawing/2014/main" id="{0D5951A1-841B-4E9C-9028-8AC945625C89}"/>
              </a:ext>
            </a:extLst>
          </p:cNvPr>
          <p:cNvSpPr txBox="1"/>
          <p:nvPr/>
        </p:nvSpPr>
        <p:spPr>
          <a:xfrm>
            <a:off x="10389003" y="2148658"/>
            <a:ext cx="861543" cy="169277"/>
          </a:xfrm>
          <a:prstGeom prst="rect">
            <a:avLst/>
          </a:prstGeom>
          <a:noFill/>
        </p:spPr>
        <p:txBody>
          <a:bodyPr wrap="square" lIns="0" tIns="0" rIns="0" bIns="0" rtlCol="0">
            <a:spAutoFit/>
          </a:bodyPr>
          <a:lstStyle/>
          <a:p>
            <a:pPr algn="ctr"/>
            <a:r>
              <a:rPr lang="en-GB" sz="1100" i="1" dirty="0"/>
              <a:t>C. </a:t>
            </a:r>
            <a:r>
              <a:rPr lang="en-GB" sz="1100" i="1" dirty="0" err="1"/>
              <a:t>acanthoides</a:t>
            </a:r>
            <a:endParaRPr lang="en-GB" sz="1100" i="1" dirty="0"/>
          </a:p>
        </p:txBody>
      </p:sp>
    </p:spTree>
    <p:extLst>
      <p:ext uri="{BB962C8B-B14F-4D97-AF65-F5344CB8AC3E}">
        <p14:creationId xmlns:p14="http://schemas.microsoft.com/office/powerpoint/2010/main" val="37982439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E9AA44-173B-44B3-BC83-6F2C494E91CF}"/>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B066726-C3E7-4394-8BC7-90502A4827EB}"/>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5BE22B06-A16A-4B89-BD1D-48440A713DEA}"/>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7351B0B-C17C-43DD-B9AA-58B073642B2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8B1399F0-F50D-47C7-BD1D-2E4E0267101E}"/>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725A3F2-658B-4CF0-892D-B838B3673DA8}"/>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9A90059-E63F-48BD-B45A-88F500251452}"/>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3869646-73F5-4895-86D3-909B86B814DC}"/>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124BDC1-F2CB-4509-B175-34BC2FE83343}"/>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F88C9EB-6BDC-41C3-94A0-63129DED1412}"/>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1D56758-5515-4014-B2C9-802B9411D72E}"/>
              </a:ext>
            </a:extLst>
          </p:cNvPr>
          <p:cNvSpPr/>
          <p:nvPr/>
        </p:nvSpPr>
        <p:spPr>
          <a:xfrm>
            <a:off x="4233536"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F7028A8-C4A1-4E3B-A01F-877CCDA8E352}"/>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EC2A5C3B-8603-469B-84C3-1EF75D153A0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6C593EAA-7878-4336-90EB-57D57080CFE9}"/>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4E29B40-CD19-4EB0-A6BF-A731C73CB639}"/>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BD35812-1381-49BC-BF96-DF13652BA1D3}"/>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6E279F96-B92F-431C-ACC2-0F8D9A80DCB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F8D11FD-5D27-427D-A702-9B4D6BB5951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4D0F2C4-B4B7-4D05-BB5A-9E0507174FD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8CA6F911-9113-4579-8D4D-E5C11A87AD9B}"/>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8BD6D9F-5608-4BFC-8BD3-78258583636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833AF17-238D-40C0-B754-2E1CB860E62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9414E7C2-9E1D-4716-A40B-778F8C71D65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C15B65A-3D6B-45D7-A091-10188995D4C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1BD49D4-F4D7-4439-897B-F5E3E10570F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372894F-064A-40FB-B725-9843BA593D9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82AC1D9-7C88-46B4-AD80-33738D31D0CD}"/>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84CE6BBD-4EF7-4D84-89F7-F35546FF284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20F3C9AC-8751-4172-9827-01A03286A1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66C5463-5893-4C62-9771-E1E4B710BAC0}"/>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4A7E47E6-2D73-4118-AAAF-DD891A0F645C}"/>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3F54A8EE-E477-4ABB-8F59-DD182A2510D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9CD49DA-78CF-449D-9714-B42BAB596F0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E772623-6DAE-402F-A8B0-91C820C277F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40FDF545-DBDC-444E-A785-77DE4890791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2CFE65D-FE89-47AE-8974-49EF54E097C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25C419A-AB67-480F-86C1-C6BCD3FF6356}"/>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0E96E1A6-A03F-40CE-B342-C85C01EA207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628589BC-A869-404A-8A1E-8BD9A072830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E3849191-E425-4DC0-8A04-321793320DC7}"/>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05F3F95-AE0B-4B8C-9B83-6997740A098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5BEE319-A1E4-41BE-81A2-E3BD63CD7E38}"/>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040CF21F-A9F2-4465-85DE-475B0441FC2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4FCD340-7711-4D4B-93CE-B4C57132C1DE}"/>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80903E74-F669-4A39-A69D-36E40E89C35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744C95A-9E0C-4BC8-92D8-AF5DA44DB02C}"/>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573580DE-5BA3-4EF0-9CBA-6B15F6F41DD9}"/>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267E97D2-D6F2-4D69-922D-0B8703903802}"/>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3370F0FE-A6A3-44C3-B433-E35E597FAF1C}"/>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A5CC1084-ED34-46D2-ADEC-C56558B2E0E0}"/>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05E0E89-9B8E-4212-8C5A-E4AEAF7B312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FE59D691-4027-4673-96C6-64DA8982F47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D7006BBD-FDC6-4F6E-9F6E-E090B9E0EAC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A1E4B8AF-55D0-4D1C-B7A2-8BFBBD2B6ED4}"/>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1D540EBD-B57F-4B80-B225-EB3B503F68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D676399D-3FC1-4E08-B86B-2751E62A560B}"/>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BFFE0F8A-4FD0-4065-BD6D-19D90F59EC31}"/>
              </a:ext>
            </a:extLst>
          </p:cNvPr>
          <p:cNvSpPr txBox="1"/>
          <p:nvPr/>
        </p:nvSpPr>
        <p:spPr>
          <a:xfrm>
            <a:off x="1016795" y="1992260"/>
            <a:ext cx="10167939" cy="4093428"/>
          </a:xfrm>
          <a:prstGeom prst="rect">
            <a:avLst/>
          </a:prstGeom>
          <a:noFill/>
        </p:spPr>
        <p:txBody>
          <a:bodyPr wrap="square" rtlCol="0">
            <a:spAutoFit/>
          </a:bodyPr>
          <a:lstStyle/>
          <a:p>
            <a:pPr marL="514350" indent="-514350">
              <a:buFont typeface="+mj-lt"/>
              <a:buAutoNum type="arabicPeriod"/>
            </a:pPr>
            <a:r>
              <a:rPr lang="en-GB" sz="2600" dirty="0">
                <a:solidFill>
                  <a:schemeClr val="tx1">
                    <a:alpha val="30000"/>
                  </a:schemeClr>
                </a:solidFill>
              </a:rPr>
              <a:t>How does increased temperature affect the distribution of flower heights (and thus seed release heights)?</a:t>
            </a:r>
          </a:p>
          <a:p>
            <a:pPr marL="514350" indent="-514350">
              <a:buFont typeface="+mj-lt"/>
              <a:buAutoNum type="arabicPeriod"/>
            </a:pPr>
            <a:endParaRPr lang="en-GB" sz="2600" dirty="0">
              <a:solidFill>
                <a:schemeClr val="tx1">
                  <a:alpha val="30000"/>
                </a:schemeClr>
              </a:solidFill>
            </a:endParaRPr>
          </a:p>
          <a:p>
            <a:pPr marL="342900" indent="-342900">
              <a:buFont typeface="+mj-lt"/>
              <a:buAutoNum type="arabicPeriod"/>
            </a:pPr>
            <a:endParaRPr lang="en-GB" sz="2600" dirty="0">
              <a:solidFill>
                <a:schemeClr val="tx1">
                  <a:alpha val="30000"/>
                </a:schemeClr>
              </a:solidFill>
            </a:endParaRPr>
          </a:p>
          <a:p>
            <a:pPr marL="514350" indent="-514350">
              <a:buFont typeface="+mj-lt"/>
              <a:buAutoNum type="arabicPeriod"/>
            </a:pPr>
            <a:r>
              <a:rPr lang="en-GB" sz="2600" dirty="0">
                <a:solidFill>
                  <a:schemeClr val="tx1">
                    <a:alpha val="30000"/>
                  </a:schemeClr>
                </a:solidFill>
              </a:rPr>
              <a:t>How does increased temperature affect dispersal distances over the distribution of flower heights?</a:t>
            </a:r>
          </a:p>
          <a:p>
            <a:pPr marL="514350" indent="-514350">
              <a:buFont typeface="+mj-lt"/>
              <a:buAutoNum type="arabicPeriod"/>
            </a:pPr>
            <a:endParaRPr lang="en-GB" sz="2600" dirty="0"/>
          </a:p>
          <a:p>
            <a:pPr marL="342900" indent="-342900">
              <a:buFont typeface="+mj-lt"/>
              <a:buAutoNum type="arabicPeriod"/>
            </a:pPr>
            <a:endParaRPr lang="en-GB" sz="2600" dirty="0"/>
          </a:p>
          <a:p>
            <a:pPr marL="514350" indent="-514350">
              <a:buFont typeface="+mj-lt"/>
              <a:buAutoNum type="arabicPeriod"/>
            </a:pPr>
            <a:r>
              <a:rPr lang="en-GB" sz="2600" dirty="0"/>
              <a:t>Are there differences in dispersal when using the distribution of seed release heights rather than the maximum height?</a:t>
            </a:r>
          </a:p>
        </p:txBody>
      </p:sp>
      <p:sp>
        <p:nvSpPr>
          <p:cNvPr id="48" name="TextBox 47">
            <a:extLst>
              <a:ext uri="{FF2B5EF4-FFF2-40B4-BE49-F238E27FC236}">
                <a16:creationId xmlns:a16="http://schemas.microsoft.com/office/drawing/2014/main" id="{B054188D-142A-4A58-9993-7D4796F2754D}"/>
              </a:ext>
            </a:extLst>
          </p:cNvPr>
          <p:cNvSpPr txBox="1"/>
          <p:nvPr/>
        </p:nvSpPr>
        <p:spPr>
          <a:xfrm>
            <a:off x="1003750" y="602265"/>
            <a:ext cx="8881930" cy="830997"/>
          </a:xfrm>
          <a:prstGeom prst="rect">
            <a:avLst/>
          </a:prstGeom>
          <a:noFill/>
        </p:spPr>
        <p:txBody>
          <a:bodyPr wrap="square" rtlCol="0">
            <a:spAutoFit/>
          </a:bodyPr>
          <a:lstStyle/>
          <a:p>
            <a:r>
              <a:rPr lang="en-GB" sz="4800" dirty="0"/>
              <a:t>Research questions</a:t>
            </a:r>
          </a:p>
        </p:txBody>
      </p:sp>
    </p:spTree>
    <p:extLst>
      <p:ext uri="{BB962C8B-B14F-4D97-AF65-F5344CB8AC3E}">
        <p14:creationId xmlns:p14="http://schemas.microsoft.com/office/powerpoint/2010/main" val="13617809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060FF-D8D9-4F6D-AA8B-69FC6ACE895D}"/>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B89FC4-9DF6-4971-91A9-D9A186025BC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46D689BB-04E6-4217-81EB-0B8F3A4B4B3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90EC35F-BCB6-4481-AFA8-8747B05ACD4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4B6545D-809B-44D4-8DBB-11CB737A9D9C}"/>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935A216-8946-4915-AB24-5259B4E796C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AEA09DA-5D15-491D-8302-4BD7574656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C5C20E1-3746-4F2F-B24A-6DAEC707B92A}"/>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181DC23-F5EB-4AC4-814F-DD2C29D46E72}"/>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8621B32-E690-438E-BD81-93BACBBB5575}"/>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C4F940A-EABF-4168-8AA1-CAC98A3F5B4F}"/>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0F3FB51-0D4F-4DF8-A30F-EB27DA87C015}"/>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9BE841A-6E4F-4104-8A25-59331AC7A08A}"/>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5B047F15-6592-4F99-9A71-A0562287C95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DB063815-0ACA-4CB5-BBAB-71301DEBFA3F}"/>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3338DF9D-24D2-4141-8538-B623A40FBBF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66D111B6-F243-4DEC-AA89-F2D5D31F2EEF}"/>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976B5EF9-FD70-44C0-B65E-B9A478185E2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EC8BB5CC-6CA5-437C-BE91-145F030A774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257ED5A-1087-4785-B02E-A92FC1072C7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EF674E77-1B36-40CE-B577-1FEA086F19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2650E3C-BC37-4014-86B1-3B5C57C93F9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76B0FD7C-28E4-4FF7-9CE1-25858A574E13}"/>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FA970EE-ACB5-4E04-A0C9-B165087D819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34998513-63A9-4F47-8C58-903D30EB633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B9C39778-C766-4173-8B82-7F8AF5E6143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922EF203-B314-43D0-8B2C-ACCB785AF46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605E7B02-E297-463C-BAE8-7BE8BE0871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88EEF539-5895-4B0A-ADF9-596C9E9B5A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FF276F9E-4A04-424A-B0B6-5B23870CB8A6}"/>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3AD89F4A-49F1-4838-A9D7-612C85C6532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81577FAC-F233-4338-AD2B-12D8724AAAA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16BBDD4-AF96-4641-836B-697A26D1EB6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4CF92B0C-A5E5-490A-8D05-252F36F3ED3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217E5545-FBF5-466D-9F14-09E726B29EA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4D70160C-2964-44DD-9493-6BB62662BE6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73995FA-614B-43C9-BCE7-BAB3C98F2FAF}"/>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BAD1603D-8A77-42F4-8952-F7B3317EBC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9F3BC18D-3ED6-40D8-92D6-2DBF20850AA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E359AAF-1981-4DE0-9C11-8DB339E8AC5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DF4E5D1-79C9-4F1B-9817-08B55BC25EC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12D6626-D17F-43BB-A1D1-6772AA3A1F4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87D54BF1-3751-42CC-AB1E-5F314E3FEFF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90CBCCA-87D7-491E-9681-2708ADA8856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9E276E04-04B4-4EF2-88BC-62351CAA9DE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BFE27E-EF5E-4571-8CF3-84C5281BBE96}"/>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0334203-56A5-4486-A60C-B0237C3D602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F30A9A5-C8AC-4492-8146-96F0BE5B11F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A0A9A344-FF64-4918-983D-A1B875B5909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EA07FEB9-912C-47B2-BC6E-BCAA3EE0DC6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55DE8DD6-2C1B-4349-B513-CDC4DEA75EE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86D5F51-CFE3-4C2B-8485-D34376AA135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3CE35FCF-B03A-4DA8-AE1B-BA77BFFA322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426E4AA1-B48A-403F-BD50-5CCC77DA2B2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B638435-908E-4829-BAAD-8339C01331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8AEFF542-195E-43ED-A450-C90947479A6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descr="Chart, line chart&#10;&#10;Description automatically generated">
            <a:extLst>
              <a:ext uri="{FF2B5EF4-FFF2-40B4-BE49-F238E27FC236}">
                <a16:creationId xmlns:a16="http://schemas.microsoft.com/office/drawing/2014/main" id="{C9ECB267-324A-4ABC-89DF-1E830F825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94" y="473777"/>
            <a:ext cx="6179681" cy="6172199"/>
          </a:xfrm>
          <a:prstGeom prst="rect">
            <a:avLst/>
          </a:prstGeom>
        </p:spPr>
      </p:pic>
      <p:sp>
        <p:nvSpPr>
          <p:cNvPr id="23" name="TextBox 22">
            <a:extLst>
              <a:ext uri="{FF2B5EF4-FFF2-40B4-BE49-F238E27FC236}">
                <a16:creationId xmlns:a16="http://schemas.microsoft.com/office/drawing/2014/main" id="{ACD494E3-8421-43B5-8BA3-5FB62C0B6262}"/>
              </a:ext>
            </a:extLst>
          </p:cNvPr>
          <p:cNvSpPr txBox="1"/>
          <p:nvPr/>
        </p:nvSpPr>
        <p:spPr>
          <a:xfrm>
            <a:off x="856751" y="680707"/>
            <a:ext cx="5096910" cy="230832"/>
          </a:xfrm>
          <a:prstGeom prst="rect">
            <a:avLst/>
          </a:prstGeom>
          <a:noFill/>
        </p:spPr>
        <p:txBody>
          <a:bodyPr wrap="square" rtlCol="0">
            <a:spAutoFit/>
          </a:bodyPr>
          <a:lstStyle/>
          <a:p>
            <a:r>
              <a:rPr lang="en-GB" sz="900" i="1" dirty="0"/>
              <a:t>*Bands represent 95% bootstrap interval; Kolmogorov-Smirnov test used to test significance</a:t>
            </a:r>
          </a:p>
        </p:txBody>
      </p:sp>
      <p:sp>
        <p:nvSpPr>
          <p:cNvPr id="24" name="TextBox 23">
            <a:extLst>
              <a:ext uri="{FF2B5EF4-FFF2-40B4-BE49-F238E27FC236}">
                <a16:creationId xmlns:a16="http://schemas.microsoft.com/office/drawing/2014/main" id="{2117C3E9-77DB-4104-8447-B87BF1981908}"/>
              </a:ext>
            </a:extLst>
          </p:cNvPr>
          <p:cNvSpPr txBox="1"/>
          <p:nvPr/>
        </p:nvSpPr>
        <p:spPr>
          <a:xfrm>
            <a:off x="6739128" y="767393"/>
            <a:ext cx="4971426" cy="2800767"/>
          </a:xfrm>
          <a:prstGeom prst="rect">
            <a:avLst/>
          </a:prstGeom>
          <a:noFill/>
        </p:spPr>
        <p:txBody>
          <a:bodyPr wrap="square" rtlCol="0">
            <a:spAutoFit/>
          </a:bodyPr>
          <a:lstStyle/>
          <a:p>
            <a:r>
              <a:rPr lang="en-GB" sz="2200" b="1" i="1" dirty="0"/>
              <a:t>For each species, using flower height distribution instead of maximum height results in a different dispersal kernel…</a:t>
            </a:r>
          </a:p>
          <a:p>
            <a:endParaRPr lang="en-GB" sz="2200" i="1" dirty="0"/>
          </a:p>
          <a:p>
            <a:r>
              <a:rPr lang="en-GB" sz="2200" dirty="0"/>
              <a:t>For </a:t>
            </a:r>
            <a:r>
              <a:rPr lang="en-GB" sz="2200" i="1" dirty="0"/>
              <a:t>C. nutans</a:t>
            </a:r>
            <a:r>
              <a:rPr lang="en-GB" sz="2200" dirty="0"/>
              <a:t>, kernels using the height distribution were different than those using the max height for both </a:t>
            </a:r>
            <a:r>
              <a:rPr lang="en-GB" sz="2200" dirty="0" err="1"/>
              <a:t>unwarmed</a:t>
            </a:r>
            <a:r>
              <a:rPr lang="en-GB" sz="2200" dirty="0"/>
              <a:t> and warmed plants.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91ADCD-E614-4680-8CB9-F8DA5E445CCF}"/>
                  </a:ext>
                </a:extLst>
              </p:cNvPr>
              <p:cNvSpPr txBox="1"/>
              <p:nvPr/>
            </p:nvSpPr>
            <p:spPr>
              <a:xfrm>
                <a:off x="1385363" y="855729"/>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m:t>
                      </m:r>
                      <m:r>
                        <a:rPr lang="en-GB" sz="900" i="1" dirty="0" smtClean="0">
                          <a:latin typeface="Cambria Math" panose="02040503050406030204" pitchFamily="18" charset="0"/>
                        </a:rPr>
                        <m:t>0.00</m:t>
                      </m:r>
                      <m:r>
                        <a:rPr lang="en-GB" sz="900" b="0" i="1" dirty="0" smtClean="0">
                          <a:latin typeface="Cambria Math" panose="02040503050406030204" pitchFamily="18" charset="0"/>
                        </a:rPr>
                        <m:t>2</m:t>
                      </m:r>
                    </m:oMath>
                  </m:oMathPara>
                </a14:m>
                <a:endParaRPr lang="en-GB" sz="900" dirty="0"/>
              </a:p>
            </p:txBody>
          </p:sp>
        </mc:Choice>
        <mc:Fallback xmlns="">
          <p:sp>
            <p:nvSpPr>
              <p:cNvPr id="7" name="TextBox 6">
                <a:extLst>
                  <a:ext uri="{FF2B5EF4-FFF2-40B4-BE49-F238E27FC236}">
                    <a16:creationId xmlns:a16="http://schemas.microsoft.com/office/drawing/2014/main" id="{1891ADCD-E614-4680-8CB9-F8DA5E445CCF}"/>
                  </a:ext>
                </a:extLst>
              </p:cNvPr>
              <p:cNvSpPr txBox="1">
                <a:spLocks noRot="1" noChangeAspect="1" noMove="1" noResize="1" noEditPoints="1" noAdjustHandles="1" noChangeArrowheads="1" noChangeShapeType="1" noTextEdit="1"/>
              </p:cNvSpPr>
              <p:nvPr/>
            </p:nvSpPr>
            <p:spPr>
              <a:xfrm>
                <a:off x="1385363" y="855729"/>
                <a:ext cx="911352" cy="230832"/>
              </a:xfrm>
              <a:prstGeom prst="rect">
                <a:avLst/>
              </a:prstGeom>
              <a:blipFill>
                <a:blip r:embed="rId3"/>
                <a:stretch>
                  <a:fillRect/>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89EB1684-E5EE-4FB1-8F4E-EE90B2D78651}"/>
              </a:ext>
            </a:extLst>
          </p:cNvPr>
          <p:cNvSpPr txBox="1"/>
          <p:nvPr/>
        </p:nvSpPr>
        <p:spPr>
          <a:xfrm>
            <a:off x="977391" y="894201"/>
            <a:ext cx="498603" cy="153888"/>
          </a:xfrm>
          <a:prstGeom prst="rect">
            <a:avLst/>
          </a:prstGeom>
          <a:solidFill>
            <a:schemeClr val="bg1"/>
          </a:solidFill>
        </p:spPr>
        <p:txBody>
          <a:bodyPr wrap="square" lIns="0" tIns="0" rIns="0" bIns="0" rtlCol="0">
            <a:spAutoFit/>
          </a:bodyPr>
          <a:lstStyle/>
          <a:p>
            <a:pPr algn="ctr"/>
            <a:r>
              <a:rPr lang="en-GB" sz="1000" i="1" dirty="0"/>
              <a:t>C. nutans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2461CCE-3481-4CAE-A12B-56DC9B57C7B2}"/>
                  </a:ext>
                </a:extLst>
              </p:cNvPr>
              <p:cNvSpPr txBox="1"/>
              <p:nvPr/>
            </p:nvSpPr>
            <p:spPr>
              <a:xfrm>
                <a:off x="1649890" y="3820118"/>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m:t>
                      </m:r>
                      <m:r>
                        <a:rPr lang="en-GB" sz="900" i="1" dirty="0" smtClean="0">
                          <a:latin typeface="Cambria Math" panose="02040503050406030204" pitchFamily="18" charset="0"/>
                        </a:rPr>
                        <m:t>0.</m:t>
                      </m:r>
                      <m:r>
                        <a:rPr lang="en-GB" sz="900" b="0" i="1" dirty="0" smtClean="0">
                          <a:latin typeface="Cambria Math" panose="02040503050406030204" pitchFamily="18" charset="0"/>
                        </a:rPr>
                        <m:t>159</m:t>
                      </m:r>
                    </m:oMath>
                  </m:oMathPara>
                </a14:m>
                <a:endParaRPr lang="en-GB" sz="900" dirty="0"/>
              </a:p>
            </p:txBody>
          </p:sp>
        </mc:Choice>
        <mc:Fallback xmlns="">
          <p:sp>
            <p:nvSpPr>
              <p:cNvPr id="10" name="TextBox 9">
                <a:extLst>
                  <a:ext uri="{FF2B5EF4-FFF2-40B4-BE49-F238E27FC236}">
                    <a16:creationId xmlns:a16="http://schemas.microsoft.com/office/drawing/2014/main" id="{42461CCE-3481-4CAE-A12B-56DC9B57C7B2}"/>
                  </a:ext>
                </a:extLst>
              </p:cNvPr>
              <p:cNvSpPr txBox="1">
                <a:spLocks noRot="1" noChangeAspect="1" noMove="1" noResize="1" noEditPoints="1" noAdjustHandles="1" noChangeArrowheads="1" noChangeShapeType="1" noTextEdit="1"/>
              </p:cNvSpPr>
              <p:nvPr/>
            </p:nvSpPr>
            <p:spPr>
              <a:xfrm>
                <a:off x="1649890" y="3820118"/>
                <a:ext cx="911352" cy="230832"/>
              </a:xfrm>
              <a:prstGeom prst="rect">
                <a:avLst/>
              </a:prstGeom>
              <a:blipFill>
                <a:blip r:embed="rId4"/>
                <a:stretch>
                  <a:fillRect/>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3ECFC759-62F0-4656-B225-8C04B3897D41}"/>
              </a:ext>
            </a:extLst>
          </p:cNvPr>
          <p:cNvSpPr txBox="1"/>
          <p:nvPr/>
        </p:nvSpPr>
        <p:spPr>
          <a:xfrm>
            <a:off x="983487" y="3858590"/>
            <a:ext cx="754985" cy="153888"/>
          </a:xfrm>
          <a:prstGeom prst="rect">
            <a:avLst/>
          </a:prstGeom>
          <a:solidFill>
            <a:schemeClr val="bg1"/>
          </a:solidFill>
        </p:spPr>
        <p:txBody>
          <a:bodyPr wrap="square" lIns="0" tIns="0" rIns="0" bIns="0" rtlCol="0">
            <a:spAutoFit/>
          </a:bodyPr>
          <a:lstStyle/>
          <a:p>
            <a:pPr algn="ctr"/>
            <a:r>
              <a:rPr lang="en-GB" sz="1000" i="1" dirty="0"/>
              <a:t>C. </a:t>
            </a:r>
            <a:r>
              <a:rPr lang="en-GB" sz="1000" i="1" dirty="0" err="1"/>
              <a:t>acanthoides</a:t>
            </a:r>
            <a:endParaRPr lang="en-GB" sz="1000" i="1"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2B962A5-9747-4725-BC8D-8DA2EA26F7E1}"/>
                  </a:ext>
                </a:extLst>
              </p:cNvPr>
              <p:cNvSpPr txBox="1"/>
              <p:nvPr/>
            </p:nvSpPr>
            <p:spPr>
              <a:xfrm>
                <a:off x="1385363" y="2141209"/>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&lt;</m:t>
                      </m:r>
                      <m:r>
                        <a:rPr lang="en-GB" sz="900" i="1" dirty="0" smtClean="0">
                          <a:latin typeface="Cambria Math" panose="02040503050406030204" pitchFamily="18" charset="0"/>
                        </a:rPr>
                        <m:t>0.00</m:t>
                      </m:r>
                      <m:r>
                        <a:rPr lang="en-GB" sz="900" b="0" i="1" dirty="0" smtClean="0">
                          <a:latin typeface="Cambria Math" panose="02040503050406030204" pitchFamily="18" charset="0"/>
                        </a:rPr>
                        <m:t>1</m:t>
                      </m:r>
                    </m:oMath>
                  </m:oMathPara>
                </a14:m>
                <a:endParaRPr lang="en-GB" sz="900" dirty="0"/>
              </a:p>
            </p:txBody>
          </p:sp>
        </mc:Choice>
        <mc:Fallback xmlns="">
          <p:sp>
            <p:nvSpPr>
              <p:cNvPr id="12" name="TextBox 11">
                <a:extLst>
                  <a:ext uri="{FF2B5EF4-FFF2-40B4-BE49-F238E27FC236}">
                    <a16:creationId xmlns:a16="http://schemas.microsoft.com/office/drawing/2014/main" id="{62B962A5-9747-4725-BC8D-8DA2EA26F7E1}"/>
                  </a:ext>
                </a:extLst>
              </p:cNvPr>
              <p:cNvSpPr txBox="1">
                <a:spLocks noRot="1" noChangeAspect="1" noMove="1" noResize="1" noEditPoints="1" noAdjustHandles="1" noChangeArrowheads="1" noChangeShapeType="1" noTextEdit="1"/>
              </p:cNvSpPr>
              <p:nvPr/>
            </p:nvSpPr>
            <p:spPr>
              <a:xfrm>
                <a:off x="1385363" y="2141209"/>
                <a:ext cx="911352" cy="230832"/>
              </a:xfrm>
              <a:prstGeom prst="rect">
                <a:avLst/>
              </a:prstGeom>
              <a:blipFill>
                <a:blip r:embed="rId5"/>
                <a:stretch>
                  <a:fillRect/>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8A7DC09D-C358-46D4-AFC7-A186F4D27D92}"/>
              </a:ext>
            </a:extLst>
          </p:cNvPr>
          <p:cNvSpPr txBox="1"/>
          <p:nvPr/>
        </p:nvSpPr>
        <p:spPr>
          <a:xfrm>
            <a:off x="977391" y="2179681"/>
            <a:ext cx="498603" cy="153888"/>
          </a:xfrm>
          <a:prstGeom prst="rect">
            <a:avLst/>
          </a:prstGeom>
          <a:solidFill>
            <a:schemeClr val="bg1"/>
          </a:solidFill>
        </p:spPr>
        <p:txBody>
          <a:bodyPr wrap="square" lIns="0" tIns="0" rIns="0" bIns="0" rtlCol="0">
            <a:spAutoFit/>
          </a:bodyPr>
          <a:lstStyle/>
          <a:p>
            <a:pPr algn="ctr"/>
            <a:r>
              <a:rPr lang="en-GB" sz="1000" i="1" dirty="0"/>
              <a:t>C. nutans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EDFADA-73D6-4C7E-95E9-6446CCF0BF32}"/>
                  </a:ext>
                </a:extLst>
              </p:cNvPr>
              <p:cNvSpPr txBox="1"/>
              <p:nvPr/>
            </p:nvSpPr>
            <p:spPr>
              <a:xfrm>
                <a:off x="1649890" y="5095858"/>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&lt;0.001</m:t>
                      </m:r>
                    </m:oMath>
                  </m:oMathPara>
                </a14:m>
                <a:endParaRPr lang="en-GB" sz="900" dirty="0"/>
              </a:p>
            </p:txBody>
          </p:sp>
        </mc:Choice>
        <mc:Fallback xmlns="">
          <p:sp>
            <p:nvSpPr>
              <p:cNvPr id="18" name="TextBox 17">
                <a:extLst>
                  <a:ext uri="{FF2B5EF4-FFF2-40B4-BE49-F238E27FC236}">
                    <a16:creationId xmlns:a16="http://schemas.microsoft.com/office/drawing/2014/main" id="{8CEDFADA-73D6-4C7E-95E9-6446CCF0BF32}"/>
                  </a:ext>
                </a:extLst>
              </p:cNvPr>
              <p:cNvSpPr txBox="1">
                <a:spLocks noRot="1" noChangeAspect="1" noMove="1" noResize="1" noEditPoints="1" noAdjustHandles="1" noChangeArrowheads="1" noChangeShapeType="1" noTextEdit="1"/>
              </p:cNvSpPr>
              <p:nvPr/>
            </p:nvSpPr>
            <p:spPr>
              <a:xfrm>
                <a:off x="1649890" y="5095858"/>
                <a:ext cx="911352" cy="230832"/>
              </a:xfrm>
              <a:prstGeom prst="rect">
                <a:avLst/>
              </a:prstGeom>
              <a:blipFill>
                <a:blip r:embed="rId6"/>
                <a:stretch>
                  <a:fillRect/>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C817AFD0-BFD2-43AA-9844-EF1023C04E4C}"/>
              </a:ext>
            </a:extLst>
          </p:cNvPr>
          <p:cNvSpPr txBox="1"/>
          <p:nvPr/>
        </p:nvSpPr>
        <p:spPr>
          <a:xfrm>
            <a:off x="983487" y="5134330"/>
            <a:ext cx="754985" cy="153888"/>
          </a:xfrm>
          <a:prstGeom prst="rect">
            <a:avLst/>
          </a:prstGeom>
          <a:solidFill>
            <a:schemeClr val="bg1"/>
          </a:solidFill>
        </p:spPr>
        <p:txBody>
          <a:bodyPr wrap="square" lIns="0" tIns="0" rIns="0" bIns="0" rtlCol="0">
            <a:spAutoFit/>
          </a:bodyPr>
          <a:lstStyle/>
          <a:p>
            <a:pPr algn="ctr"/>
            <a:r>
              <a:rPr lang="en-GB" sz="1000" i="1" dirty="0"/>
              <a:t>C. </a:t>
            </a:r>
            <a:r>
              <a:rPr lang="en-GB" sz="1000" i="1" dirty="0" err="1"/>
              <a:t>acanthoides</a:t>
            </a:r>
            <a:endParaRPr lang="en-GB" sz="1000" i="1" dirty="0"/>
          </a:p>
        </p:txBody>
      </p:sp>
    </p:spTree>
    <p:extLst>
      <p:ext uri="{BB962C8B-B14F-4D97-AF65-F5344CB8AC3E}">
        <p14:creationId xmlns:p14="http://schemas.microsoft.com/office/powerpoint/2010/main" val="386837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060FF-D8D9-4F6D-AA8B-69FC6ACE895D}"/>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B89FC4-9DF6-4971-91A9-D9A186025BC8}"/>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4" name="Rectangle 3">
            <a:extLst>
              <a:ext uri="{FF2B5EF4-FFF2-40B4-BE49-F238E27FC236}">
                <a16:creationId xmlns:a16="http://schemas.microsoft.com/office/drawing/2014/main" id="{46D689BB-04E6-4217-81EB-0B8F3A4B4B3B}"/>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90EC35F-BCB6-4481-AFA8-8747B05ACD47}"/>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4B6545D-809B-44D4-8DBB-11CB737A9D9C}"/>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935A216-8946-4915-AB24-5259B4E796CB}"/>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AEA09DA-5D15-491D-8302-4BD7574656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C5C20E1-3746-4F2F-B24A-6DAEC707B92A}"/>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181DC23-F5EB-4AC4-814F-DD2C29D46E72}"/>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8621B32-E690-438E-BD81-93BACBBB5575}"/>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C4F940A-EABF-4168-8AA1-CAC98A3F5B4F}"/>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0F3FB51-0D4F-4DF8-A30F-EB27DA87C015}"/>
              </a:ext>
            </a:extLst>
          </p:cNvPr>
          <p:cNvSpPr/>
          <p:nvPr/>
        </p:nvSpPr>
        <p:spPr>
          <a:xfrm>
            <a:off x="442459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9BE841A-6E4F-4104-8A25-59331AC7A08A}"/>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5B047F15-6592-4F99-9A71-A0562287C95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DB063815-0ACA-4CB5-BBAB-71301DEBFA3F}"/>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3338DF9D-24D2-4141-8538-B623A40FBBFD}"/>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66D111B6-F243-4DEC-AA89-F2D5D31F2EEF}"/>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976B5EF9-FD70-44C0-B65E-B9A478185E23}"/>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EC8BB5CC-6CA5-437C-BE91-145F030A774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257ED5A-1087-4785-B02E-A92FC1072C79}"/>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EF674E77-1B36-40CE-B577-1FEA086F194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2650E3C-BC37-4014-86B1-3B5C57C93F9F}"/>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76B0FD7C-28E4-4FF7-9CE1-25858A574E13}"/>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FA970EE-ACB5-4E04-A0C9-B165087D819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34998513-63A9-4F47-8C58-903D30EB6334}"/>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B9C39778-C766-4173-8B82-7F8AF5E6143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922EF203-B314-43D0-8B2C-ACCB785AF462}"/>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605E7B02-E297-463C-BAE8-7BE8BE0871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88EEF539-5895-4B0A-ADF9-596C9E9B5AD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FF276F9E-4A04-424A-B0B6-5B23870CB8A6}"/>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3AD89F4A-49F1-4838-A9D7-612C85C6532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81577FAC-F233-4338-AD2B-12D8724AAAA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116BBDD4-AF96-4641-836B-697A26D1EB6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4CF92B0C-A5E5-490A-8D05-252F36F3ED3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217E5545-FBF5-466D-9F14-09E726B29EAA}"/>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4D70160C-2964-44DD-9493-6BB62662BE6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873995FA-614B-43C9-BCE7-BAB3C98F2FAF}"/>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BAD1603D-8A77-42F4-8952-F7B3317EBCD7}"/>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9F3BC18D-3ED6-40D8-92D6-2DBF20850AAF}"/>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7E359AAF-1981-4DE0-9C11-8DB339E8AC5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DF4E5D1-79C9-4F1B-9817-08B55BC25EC2}"/>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912D6626-D17F-43BB-A1D1-6772AA3A1F43}"/>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87D54BF1-3751-42CC-AB1E-5F314E3FEFFC}"/>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90CBCCA-87D7-491E-9681-2708ADA88567}"/>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9E276E04-04B4-4EF2-88BC-62351CAA9DEA}"/>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ABFE27E-EF5E-4571-8CF3-84C5281BBE96}"/>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0334203-56A5-4486-A60C-B0237C3D6027}"/>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F30A9A5-C8AC-4492-8146-96F0BE5B11F8}"/>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A0A9A344-FF64-4918-983D-A1B875B59091}"/>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EA07FEB9-912C-47B2-BC6E-BCAA3EE0DC6D}"/>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55DE8DD6-2C1B-4349-B513-CDC4DEA75EEB}"/>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86D5F51-CFE3-4C2B-8485-D34376AA1353}"/>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3CE35FCF-B03A-4DA8-AE1B-BA77BFFA322B}"/>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426E4AA1-B48A-403F-BD50-5CCC77DA2B20}"/>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B638435-908E-4829-BAAD-8339C0133109}"/>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8AEFF542-195E-43ED-A450-C90947479A64}"/>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descr="Chart, line chart&#10;&#10;Description automatically generated">
            <a:extLst>
              <a:ext uri="{FF2B5EF4-FFF2-40B4-BE49-F238E27FC236}">
                <a16:creationId xmlns:a16="http://schemas.microsoft.com/office/drawing/2014/main" id="{C9ECB267-324A-4ABC-89DF-1E830F825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94" y="473777"/>
            <a:ext cx="6179681" cy="6172199"/>
          </a:xfrm>
          <a:prstGeom prst="rect">
            <a:avLst/>
          </a:prstGeom>
        </p:spPr>
      </p:pic>
      <p:sp>
        <p:nvSpPr>
          <p:cNvPr id="23" name="TextBox 22">
            <a:extLst>
              <a:ext uri="{FF2B5EF4-FFF2-40B4-BE49-F238E27FC236}">
                <a16:creationId xmlns:a16="http://schemas.microsoft.com/office/drawing/2014/main" id="{ACD494E3-8421-43B5-8BA3-5FB62C0B6262}"/>
              </a:ext>
            </a:extLst>
          </p:cNvPr>
          <p:cNvSpPr txBox="1"/>
          <p:nvPr/>
        </p:nvSpPr>
        <p:spPr>
          <a:xfrm>
            <a:off x="856751" y="680707"/>
            <a:ext cx="5096910" cy="230832"/>
          </a:xfrm>
          <a:prstGeom prst="rect">
            <a:avLst/>
          </a:prstGeom>
          <a:noFill/>
        </p:spPr>
        <p:txBody>
          <a:bodyPr wrap="square" rtlCol="0">
            <a:spAutoFit/>
          </a:bodyPr>
          <a:lstStyle/>
          <a:p>
            <a:r>
              <a:rPr lang="en-GB" sz="900" i="1" dirty="0"/>
              <a:t>*Bands represent 95% bootstrap interval; Kolmogorov-Smirnov test used to test significance</a:t>
            </a:r>
          </a:p>
        </p:txBody>
      </p:sp>
      <p:sp>
        <p:nvSpPr>
          <p:cNvPr id="24" name="TextBox 23">
            <a:extLst>
              <a:ext uri="{FF2B5EF4-FFF2-40B4-BE49-F238E27FC236}">
                <a16:creationId xmlns:a16="http://schemas.microsoft.com/office/drawing/2014/main" id="{2117C3E9-77DB-4104-8447-B87BF1981908}"/>
              </a:ext>
            </a:extLst>
          </p:cNvPr>
          <p:cNvSpPr txBox="1"/>
          <p:nvPr/>
        </p:nvSpPr>
        <p:spPr>
          <a:xfrm>
            <a:off x="6739128" y="767393"/>
            <a:ext cx="4971426" cy="5170646"/>
          </a:xfrm>
          <a:prstGeom prst="rect">
            <a:avLst/>
          </a:prstGeom>
          <a:noFill/>
        </p:spPr>
        <p:txBody>
          <a:bodyPr wrap="square" rtlCol="0">
            <a:spAutoFit/>
          </a:bodyPr>
          <a:lstStyle/>
          <a:p>
            <a:r>
              <a:rPr lang="en-GB" sz="2200" b="1" i="1" dirty="0"/>
              <a:t>For each species, using flower height distribution instead of maximum height results in a different dispersal kernel…</a:t>
            </a:r>
          </a:p>
          <a:p>
            <a:endParaRPr lang="en-GB" sz="2200" i="1" dirty="0"/>
          </a:p>
          <a:p>
            <a:r>
              <a:rPr lang="en-GB" sz="2200" dirty="0"/>
              <a:t>For </a:t>
            </a:r>
            <a:r>
              <a:rPr lang="en-GB" sz="2200" i="1" dirty="0"/>
              <a:t>C. nutans</a:t>
            </a:r>
            <a:r>
              <a:rPr lang="en-GB" sz="2200" dirty="0"/>
              <a:t>, kernels using the height distribution were different than those using the max height for both </a:t>
            </a:r>
            <a:r>
              <a:rPr lang="en-GB" sz="2200" dirty="0" err="1"/>
              <a:t>unwarmed</a:t>
            </a:r>
            <a:r>
              <a:rPr lang="en-GB" sz="2200" dirty="0"/>
              <a:t> and warmed plants.</a:t>
            </a:r>
          </a:p>
          <a:p>
            <a:endParaRPr lang="en-GB" sz="2200" dirty="0"/>
          </a:p>
          <a:p>
            <a:r>
              <a:rPr lang="en-GB" sz="2200" dirty="0"/>
              <a:t>For </a:t>
            </a:r>
            <a:r>
              <a:rPr lang="en-GB" sz="2200" i="1" dirty="0"/>
              <a:t>C. </a:t>
            </a:r>
            <a:r>
              <a:rPr lang="en-GB" sz="2200" i="1" dirty="0" err="1"/>
              <a:t>acanthoides</a:t>
            </a:r>
            <a:r>
              <a:rPr lang="en-GB" sz="2200" dirty="0"/>
              <a:t>, kernels using the height distribution were not different than those using the max height for </a:t>
            </a:r>
            <a:r>
              <a:rPr lang="en-GB" sz="2200" dirty="0" err="1"/>
              <a:t>unwarmed</a:t>
            </a:r>
            <a:r>
              <a:rPr lang="en-GB" sz="2200" dirty="0"/>
              <a:t> plants, but were for warmed plants.</a:t>
            </a:r>
          </a:p>
          <a:p>
            <a:endParaRPr lang="en-GB" sz="22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003FB6-5899-453E-915C-8B2BCB419DC4}"/>
                  </a:ext>
                </a:extLst>
              </p:cNvPr>
              <p:cNvSpPr txBox="1"/>
              <p:nvPr/>
            </p:nvSpPr>
            <p:spPr>
              <a:xfrm>
                <a:off x="1385363" y="855729"/>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m:t>
                      </m:r>
                      <m:r>
                        <a:rPr lang="en-GB" sz="900" i="1" dirty="0" smtClean="0">
                          <a:latin typeface="Cambria Math" panose="02040503050406030204" pitchFamily="18" charset="0"/>
                        </a:rPr>
                        <m:t>0.00</m:t>
                      </m:r>
                      <m:r>
                        <a:rPr lang="en-GB" sz="900" b="0" i="1" dirty="0" smtClean="0">
                          <a:latin typeface="Cambria Math" panose="02040503050406030204" pitchFamily="18" charset="0"/>
                        </a:rPr>
                        <m:t>2</m:t>
                      </m:r>
                    </m:oMath>
                  </m:oMathPara>
                </a14:m>
                <a:endParaRPr lang="en-GB" sz="900" dirty="0"/>
              </a:p>
            </p:txBody>
          </p:sp>
        </mc:Choice>
        <mc:Fallback xmlns="">
          <p:sp>
            <p:nvSpPr>
              <p:cNvPr id="7" name="TextBox 6">
                <a:extLst>
                  <a:ext uri="{FF2B5EF4-FFF2-40B4-BE49-F238E27FC236}">
                    <a16:creationId xmlns:a16="http://schemas.microsoft.com/office/drawing/2014/main" id="{2F003FB6-5899-453E-915C-8B2BCB419DC4}"/>
                  </a:ext>
                </a:extLst>
              </p:cNvPr>
              <p:cNvSpPr txBox="1">
                <a:spLocks noRot="1" noChangeAspect="1" noMove="1" noResize="1" noEditPoints="1" noAdjustHandles="1" noChangeArrowheads="1" noChangeShapeType="1" noTextEdit="1"/>
              </p:cNvSpPr>
              <p:nvPr/>
            </p:nvSpPr>
            <p:spPr>
              <a:xfrm>
                <a:off x="1385363" y="855729"/>
                <a:ext cx="911352" cy="230832"/>
              </a:xfrm>
              <a:prstGeom prst="rect">
                <a:avLst/>
              </a:prstGeom>
              <a:blipFill>
                <a:blip r:embed="rId3"/>
                <a:stretch>
                  <a:fillRect/>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27E7268D-0BBB-43E0-A529-1F3A66010F91}"/>
              </a:ext>
            </a:extLst>
          </p:cNvPr>
          <p:cNvSpPr txBox="1"/>
          <p:nvPr/>
        </p:nvSpPr>
        <p:spPr>
          <a:xfrm>
            <a:off x="977391" y="894201"/>
            <a:ext cx="498603" cy="153888"/>
          </a:xfrm>
          <a:prstGeom prst="rect">
            <a:avLst/>
          </a:prstGeom>
          <a:solidFill>
            <a:schemeClr val="bg1"/>
          </a:solidFill>
        </p:spPr>
        <p:txBody>
          <a:bodyPr wrap="square" lIns="0" tIns="0" rIns="0" bIns="0" rtlCol="0">
            <a:spAutoFit/>
          </a:bodyPr>
          <a:lstStyle/>
          <a:p>
            <a:pPr algn="ctr"/>
            <a:r>
              <a:rPr lang="en-GB" sz="1000" i="1" dirty="0"/>
              <a:t>C. nutans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AF7740-38F0-45DE-AAEE-7646117DD287}"/>
                  </a:ext>
                </a:extLst>
              </p:cNvPr>
              <p:cNvSpPr txBox="1"/>
              <p:nvPr/>
            </p:nvSpPr>
            <p:spPr>
              <a:xfrm>
                <a:off x="1649890" y="3820118"/>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m:t>
                      </m:r>
                      <m:r>
                        <a:rPr lang="en-GB" sz="900" i="1" dirty="0" smtClean="0">
                          <a:latin typeface="Cambria Math" panose="02040503050406030204" pitchFamily="18" charset="0"/>
                        </a:rPr>
                        <m:t>0.</m:t>
                      </m:r>
                      <m:r>
                        <a:rPr lang="en-GB" sz="900" b="0" i="1" dirty="0" smtClean="0">
                          <a:latin typeface="Cambria Math" panose="02040503050406030204" pitchFamily="18" charset="0"/>
                        </a:rPr>
                        <m:t>159</m:t>
                      </m:r>
                    </m:oMath>
                  </m:oMathPara>
                </a14:m>
                <a:endParaRPr lang="en-GB" sz="900" dirty="0"/>
              </a:p>
            </p:txBody>
          </p:sp>
        </mc:Choice>
        <mc:Fallback xmlns="">
          <p:sp>
            <p:nvSpPr>
              <p:cNvPr id="10" name="TextBox 9">
                <a:extLst>
                  <a:ext uri="{FF2B5EF4-FFF2-40B4-BE49-F238E27FC236}">
                    <a16:creationId xmlns:a16="http://schemas.microsoft.com/office/drawing/2014/main" id="{C7AF7740-38F0-45DE-AAEE-7646117DD287}"/>
                  </a:ext>
                </a:extLst>
              </p:cNvPr>
              <p:cNvSpPr txBox="1">
                <a:spLocks noRot="1" noChangeAspect="1" noMove="1" noResize="1" noEditPoints="1" noAdjustHandles="1" noChangeArrowheads="1" noChangeShapeType="1" noTextEdit="1"/>
              </p:cNvSpPr>
              <p:nvPr/>
            </p:nvSpPr>
            <p:spPr>
              <a:xfrm>
                <a:off x="1649890" y="3820118"/>
                <a:ext cx="911352" cy="230832"/>
              </a:xfrm>
              <a:prstGeom prst="rect">
                <a:avLst/>
              </a:prstGeom>
              <a:blipFill>
                <a:blip r:embed="rId4"/>
                <a:stretch>
                  <a:fillRect/>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3C620DCA-89D5-44D1-B658-50620DDA2E88}"/>
              </a:ext>
            </a:extLst>
          </p:cNvPr>
          <p:cNvSpPr txBox="1"/>
          <p:nvPr/>
        </p:nvSpPr>
        <p:spPr>
          <a:xfrm>
            <a:off x="983487" y="3858590"/>
            <a:ext cx="754985" cy="153888"/>
          </a:xfrm>
          <a:prstGeom prst="rect">
            <a:avLst/>
          </a:prstGeom>
          <a:solidFill>
            <a:schemeClr val="bg1"/>
          </a:solidFill>
        </p:spPr>
        <p:txBody>
          <a:bodyPr wrap="square" lIns="0" tIns="0" rIns="0" bIns="0" rtlCol="0">
            <a:spAutoFit/>
          </a:bodyPr>
          <a:lstStyle/>
          <a:p>
            <a:pPr algn="ctr"/>
            <a:r>
              <a:rPr lang="en-GB" sz="1000" i="1" dirty="0"/>
              <a:t>C. </a:t>
            </a:r>
            <a:r>
              <a:rPr lang="en-GB" sz="1000" i="1" dirty="0" err="1"/>
              <a:t>acanthoides</a:t>
            </a:r>
            <a:endParaRPr lang="en-GB" sz="1000" i="1"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C0A8D89-7C14-4E52-896F-DAA2537B2A54}"/>
                  </a:ext>
                </a:extLst>
              </p:cNvPr>
              <p:cNvSpPr txBox="1"/>
              <p:nvPr/>
            </p:nvSpPr>
            <p:spPr>
              <a:xfrm>
                <a:off x="1385363" y="2141209"/>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&lt;</m:t>
                      </m:r>
                      <m:r>
                        <a:rPr lang="en-GB" sz="900" i="1" dirty="0" smtClean="0">
                          <a:latin typeface="Cambria Math" panose="02040503050406030204" pitchFamily="18" charset="0"/>
                        </a:rPr>
                        <m:t>0.00</m:t>
                      </m:r>
                      <m:r>
                        <a:rPr lang="en-GB" sz="900" b="0" i="1" dirty="0" smtClean="0">
                          <a:latin typeface="Cambria Math" panose="02040503050406030204" pitchFamily="18" charset="0"/>
                        </a:rPr>
                        <m:t>1</m:t>
                      </m:r>
                    </m:oMath>
                  </m:oMathPara>
                </a14:m>
                <a:endParaRPr lang="en-GB" sz="900" dirty="0"/>
              </a:p>
            </p:txBody>
          </p:sp>
        </mc:Choice>
        <mc:Fallback xmlns="">
          <p:sp>
            <p:nvSpPr>
              <p:cNvPr id="12" name="TextBox 11">
                <a:extLst>
                  <a:ext uri="{FF2B5EF4-FFF2-40B4-BE49-F238E27FC236}">
                    <a16:creationId xmlns:a16="http://schemas.microsoft.com/office/drawing/2014/main" id="{6C0A8D89-7C14-4E52-896F-DAA2537B2A54}"/>
                  </a:ext>
                </a:extLst>
              </p:cNvPr>
              <p:cNvSpPr txBox="1">
                <a:spLocks noRot="1" noChangeAspect="1" noMove="1" noResize="1" noEditPoints="1" noAdjustHandles="1" noChangeArrowheads="1" noChangeShapeType="1" noTextEdit="1"/>
              </p:cNvSpPr>
              <p:nvPr/>
            </p:nvSpPr>
            <p:spPr>
              <a:xfrm>
                <a:off x="1385363" y="2141209"/>
                <a:ext cx="911352" cy="230832"/>
              </a:xfrm>
              <a:prstGeom prst="rect">
                <a:avLst/>
              </a:prstGeom>
              <a:blipFill>
                <a:blip r:embed="rId5"/>
                <a:stretch>
                  <a:fillRect/>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9C873CCA-A027-4AE9-881E-DB404532B771}"/>
              </a:ext>
            </a:extLst>
          </p:cNvPr>
          <p:cNvSpPr txBox="1"/>
          <p:nvPr/>
        </p:nvSpPr>
        <p:spPr>
          <a:xfrm>
            <a:off x="977391" y="2179681"/>
            <a:ext cx="498603" cy="153888"/>
          </a:xfrm>
          <a:prstGeom prst="rect">
            <a:avLst/>
          </a:prstGeom>
          <a:solidFill>
            <a:schemeClr val="bg1"/>
          </a:solidFill>
        </p:spPr>
        <p:txBody>
          <a:bodyPr wrap="square" lIns="0" tIns="0" rIns="0" bIns="0" rtlCol="0">
            <a:spAutoFit/>
          </a:bodyPr>
          <a:lstStyle/>
          <a:p>
            <a:pPr algn="ctr"/>
            <a:r>
              <a:rPr lang="en-GB" sz="1000" i="1" dirty="0"/>
              <a:t>C. nutans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FB44C82-2EB4-46EC-8D8F-78BFFD0A5D76}"/>
                  </a:ext>
                </a:extLst>
              </p:cNvPr>
              <p:cNvSpPr txBox="1"/>
              <p:nvPr/>
            </p:nvSpPr>
            <p:spPr>
              <a:xfrm>
                <a:off x="1649890" y="5095858"/>
                <a:ext cx="911352"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900" i="1" dirty="0" smtClean="0">
                          <a:latin typeface="Cambria Math" panose="02040503050406030204" pitchFamily="18" charset="0"/>
                        </a:rPr>
                        <m:t>𝑝</m:t>
                      </m:r>
                      <m:r>
                        <a:rPr lang="en-GB" sz="900" b="0" i="1" dirty="0" smtClean="0">
                          <a:latin typeface="Cambria Math" panose="02040503050406030204" pitchFamily="18" charset="0"/>
                        </a:rPr>
                        <m:t>&lt;0.001</m:t>
                      </m:r>
                    </m:oMath>
                  </m:oMathPara>
                </a14:m>
                <a:endParaRPr lang="en-GB" sz="900" dirty="0"/>
              </a:p>
            </p:txBody>
          </p:sp>
        </mc:Choice>
        <mc:Fallback xmlns="">
          <p:sp>
            <p:nvSpPr>
              <p:cNvPr id="18" name="TextBox 17">
                <a:extLst>
                  <a:ext uri="{FF2B5EF4-FFF2-40B4-BE49-F238E27FC236}">
                    <a16:creationId xmlns:a16="http://schemas.microsoft.com/office/drawing/2014/main" id="{CFB44C82-2EB4-46EC-8D8F-78BFFD0A5D76}"/>
                  </a:ext>
                </a:extLst>
              </p:cNvPr>
              <p:cNvSpPr txBox="1">
                <a:spLocks noRot="1" noChangeAspect="1" noMove="1" noResize="1" noEditPoints="1" noAdjustHandles="1" noChangeArrowheads="1" noChangeShapeType="1" noTextEdit="1"/>
              </p:cNvSpPr>
              <p:nvPr/>
            </p:nvSpPr>
            <p:spPr>
              <a:xfrm>
                <a:off x="1649890" y="5095858"/>
                <a:ext cx="911352" cy="230832"/>
              </a:xfrm>
              <a:prstGeom prst="rect">
                <a:avLst/>
              </a:prstGeom>
              <a:blipFill>
                <a:blip r:embed="rId6"/>
                <a:stretch>
                  <a:fillRect/>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008380E4-6198-4CC8-9D9A-AA456EF1A9A1}"/>
              </a:ext>
            </a:extLst>
          </p:cNvPr>
          <p:cNvSpPr txBox="1"/>
          <p:nvPr/>
        </p:nvSpPr>
        <p:spPr>
          <a:xfrm>
            <a:off x="983487" y="5134330"/>
            <a:ext cx="754985" cy="153888"/>
          </a:xfrm>
          <a:prstGeom prst="rect">
            <a:avLst/>
          </a:prstGeom>
          <a:solidFill>
            <a:schemeClr val="bg1"/>
          </a:solidFill>
        </p:spPr>
        <p:txBody>
          <a:bodyPr wrap="square" lIns="0" tIns="0" rIns="0" bIns="0" rtlCol="0">
            <a:spAutoFit/>
          </a:bodyPr>
          <a:lstStyle/>
          <a:p>
            <a:pPr algn="ctr"/>
            <a:r>
              <a:rPr lang="en-GB" sz="1000" i="1" dirty="0"/>
              <a:t>C. </a:t>
            </a:r>
            <a:r>
              <a:rPr lang="en-GB" sz="1000" i="1" dirty="0" err="1"/>
              <a:t>acanthoides</a:t>
            </a:r>
            <a:endParaRPr lang="en-GB" sz="1000" i="1" dirty="0"/>
          </a:p>
        </p:txBody>
      </p:sp>
    </p:spTree>
    <p:extLst>
      <p:ext uri="{BB962C8B-B14F-4D97-AF65-F5344CB8AC3E}">
        <p14:creationId xmlns:p14="http://schemas.microsoft.com/office/powerpoint/2010/main" val="829229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61" name="Rectangle 60">
            <a:extLst>
              <a:ext uri="{FF2B5EF4-FFF2-40B4-BE49-F238E27FC236}">
                <a16:creationId xmlns:a16="http://schemas.microsoft.com/office/drawing/2014/main" id="{414F180F-F760-48F3-9727-0AF9F9DFDA8B}"/>
              </a:ext>
            </a:extLst>
          </p:cNvPr>
          <p:cNvSpPr/>
          <p:nvPr/>
        </p:nvSpPr>
        <p:spPr>
          <a:xfrm>
            <a:off x="8092740" y="2344845"/>
            <a:ext cx="30780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Predicting how quickly invasive species spread</a:t>
            </a:r>
          </a:p>
        </p:txBody>
      </p:sp>
      <p:sp>
        <p:nvSpPr>
          <p:cNvPr id="62" name="Rectangle 61">
            <a:extLst>
              <a:ext uri="{FF2B5EF4-FFF2-40B4-BE49-F238E27FC236}">
                <a16:creationId xmlns:a16="http://schemas.microsoft.com/office/drawing/2014/main" id="{EBAA666E-27EF-481D-B3D8-9366C40FD0FA}"/>
              </a:ext>
            </a:extLst>
          </p:cNvPr>
          <p:cNvSpPr/>
          <p:nvPr/>
        </p:nvSpPr>
        <p:spPr>
          <a:xfrm>
            <a:off x="8092740" y="3277310"/>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life stages contribute most to dispersal</a:t>
            </a:r>
          </a:p>
        </p:txBody>
      </p:sp>
      <p:sp>
        <p:nvSpPr>
          <p:cNvPr id="63" name="Rectangle 62">
            <a:extLst>
              <a:ext uri="{FF2B5EF4-FFF2-40B4-BE49-F238E27FC236}">
                <a16:creationId xmlns:a16="http://schemas.microsoft.com/office/drawing/2014/main" id="{315A7BA7-579F-4975-976D-98D6DE3DA6FB}"/>
              </a:ext>
            </a:extLst>
          </p:cNvPr>
          <p:cNvSpPr/>
          <p:nvPr/>
        </p:nvSpPr>
        <p:spPr>
          <a:xfrm>
            <a:off x="8092739" y="4446585"/>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agents most strongly drive dispersal</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65" name="TextBox 64">
            <a:extLst>
              <a:ext uri="{FF2B5EF4-FFF2-40B4-BE49-F238E27FC236}">
                <a16:creationId xmlns:a16="http://schemas.microsoft.com/office/drawing/2014/main" id="{A4F430F1-AC52-4C62-9F4F-6F4C273EE2B3}"/>
              </a:ext>
            </a:extLst>
          </p:cNvPr>
          <p:cNvSpPr txBox="1"/>
          <p:nvPr/>
        </p:nvSpPr>
        <p:spPr>
          <a:xfrm>
            <a:off x="8032147" y="1823116"/>
            <a:ext cx="3425988" cy="430887"/>
          </a:xfrm>
          <a:prstGeom prst="rect">
            <a:avLst/>
          </a:prstGeom>
          <a:noFill/>
        </p:spPr>
        <p:txBody>
          <a:bodyPr wrap="square" rtlCol="0">
            <a:spAutoFit/>
          </a:bodyPr>
          <a:lstStyle/>
          <a:p>
            <a:r>
              <a:rPr lang="en-GB" sz="2200" i="1" dirty="0"/>
              <a:t>… which entails …</a:t>
            </a:r>
          </a:p>
        </p:txBody>
      </p:sp>
      <p:sp>
        <p:nvSpPr>
          <p:cNvPr id="5" name="Arrow: Right 4">
            <a:extLst>
              <a:ext uri="{FF2B5EF4-FFF2-40B4-BE49-F238E27FC236}">
                <a16:creationId xmlns:a16="http://schemas.microsoft.com/office/drawing/2014/main" id="{5A0C072C-DE9C-4593-9DEF-1A09FC79F9C1}"/>
              </a:ext>
            </a:extLst>
          </p:cNvPr>
          <p:cNvSpPr/>
          <p:nvPr/>
        </p:nvSpPr>
        <p:spPr>
          <a:xfrm>
            <a:off x="4221182" y="5044657"/>
            <a:ext cx="3761360"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Arrow: Right 67">
            <a:extLst>
              <a:ext uri="{FF2B5EF4-FFF2-40B4-BE49-F238E27FC236}">
                <a16:creationId xmlns:a16="http://schemas.microsoft.com/office/drawing/2014/main" id="{8F28F74E-193B-498F-AFE7-EADB911931B4}"/>
              </a:ext>
            </a:extLst>
          </p:cNvPr>
          <p:cNvSpPr/>
          <p:nvPr/>
        </p:nvSpPr>
        <p:spPr>
          <a:xfrm rot="20665034">
            <a:off x="4188544" y="4241567"/>
            <a:ext cx="3869574"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Arrow: Right 68">
            <a:extLst>
              <a:ext uri="{FF2B5EF4-FFF2-40B4-BE49-F238E27FC236}">
                <a16:creationId xmlns:a16="http://schemas.microsoft.com/office/drawing/2014/main" id="{C2F976DE-70E7-40F8-92C4-57621A52D72B}"/>
              </a:ext>
            </a:extLst>
          </p:cNvPr>
          <p:cNvSpPr/>
          <p:nvPr/>
        </p:nvSpPr>
        <p:spPr>
          <a:xfrm rot="20012195">
            <a:off x="4058071" y="3555275"/>
            <a:ext cx="4141449"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551195E9-A7CB-4E82-8BCC-D95A476154E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002CA55D-2BFD-49F5-ADD8-DCB1C39083B2}"/>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7" name="Rectangle 6">
            <a:extLst>
              <a:ext uri="{FF2B5EF4-FFF2-40B4-BE49-F238E27FC236}">
                <a16:creationId xmlns:a16="http://schemas.microsoft.com/office/drawing/2014/main" id="{D0AADE10-8253-4B26-A063-2DF65E6094C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DF371D8-EBA1-4A52-8E8D-447A15AB31B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53D49AC-732C-4835-8270-4A3116D5918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B0F8FB8-F387-4DEB-902A-1DFFBC8A726B}"/>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5ED69FD-9A7F-4424-B97F-BD0D0B51A45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371FE60-C0F5-4137-94EB-673B261948DE}"/>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8AE9A03-4B6B-404D-9A22-87705051B64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ACF98DD-BA66-40D5-937A-94C30CE3C03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BC910E09-9D95-4516-A17D-44DD7921B716}"/>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62F7A5A5-AE33-4CAB-A96C-4560BB0D998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3DBB2C60-3C2B-496E-81A1-D488F47A856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826DA4E4-5F29-4696-AD75-0D9D525414F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CA81CE8C-013D-405F-A8DF-BAFEEA75AA7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26CF4E41-51F9-4FF7-937E-78778614E6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35407DE-72C9-472D-A14D-2990CB043F3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64216FF4-B806-4F6D-B1DD-D924B89F112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EA57BAD8-7109-43F5-8E57-372AFE1754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474C86DC-F03D-4850-9FBF-2794A30F09E5}"/>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97110065-05F8-4114-88A4-AD58D70A3E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7E02804B-AA44-4A1E-B49B-F31E6ACBF9CB}"/>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85EBF535-2568-43A7-BE0A-943F4EA3C23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55903CB3-521C-45C4-AED7-AADA3E36D91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79E91B1C-D681-46B3-B108-E4EF843F4459}"/>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B6C2042E-0423-4349-874B-A1F3ADE56C5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C67723DD-BD31-4243-9B0D-954D6E4C3A8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D6D445E1-5934-43C0-B143-6CBFA735FFC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B820D06A-DA54-42B5-AE55-129AABA74A5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AEF72304-9FFA-47DF-8A39-27511E0731F9}"/>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DB351C78-8490-4B76-A942-3705355411E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61FEC1CB-8DDE-4EC3-B678-B126FDD106C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8C170FAA-8840-41B6-BED9-A310A8D504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C2951758-BD5C-494D-B463-FC3EDBBE92D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9371E6F1-15BD-4F62-B6B7-2E35ABC36FA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5AB0E0B4-41C0-410E-8709-DC4194DDC989}"/>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8135D33B-758C-4444-8E61-2543AF32EBA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48660E24-02E8-4392-83EF-8E3E3403699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342B06B7-8CC5-4A5A-9EA3-B7415F4700A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Rectangle 153">
            <a:extLst>
              <a:ext uri="{FF2B5EF4-FFF2-40B4-BE49-F238E27FC236}">
                <a16:creationId xmlns:a16="http://schemas.microsoft.com/office/drawing/2014/main" id="{38FB03F8-2F6C-462B-85C3-FF49EB5EF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C882E705-420E-4D86-9D25-CF57A7A196D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BEC61CCC-B9B9-4A61-84BD-544850EF142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2BA94237-5D40-4556-BE1E-A3E066B491D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a:extLst>
              <a:ext uri="{FF2B5EF4-FFF2-40B4-BE49-F238E27FC236}">
                <a16:creationId xmlns:a16="http://schemas.microsoft.com/office/drawing/2014/main" id="{C07F667A-5FCA-4479-95A8-644CCF0DBC9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3EE02253-33E5-4412-BF7F-93E04419256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5AC1A78D-12C3-4A38-AAF5-CDD03E982C7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8B9C4B52-991E-4A7A-8DAA-EEDB1A0719C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a:extLst>
              <a:ext uri="{FF2B5EF4-FFF2-40B4-BE49-F238E27FC236}">
                <a16:creationId xmlns:a16="http://schemas.microsoft.com/office/drawing/2014/main" id="{FAF3E9F4-D7FD-4F06-BA88-392D2021E6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a:extLst>
              <a:ext uri="{FF2B5EF4-FFF2-40B4-BE49-F238E27FC236}">
                <a16:creationId xmlns:a16="http://schemas.microsoft.com/office/drawing/2014/main" id="{B31213D0-B6C3-4B32-9056-862611F5691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D64011ED-A808-4FC9-A251-1DF1BCE9F3A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A697A39F-873B-469B-A498-1B78F093824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56DFC188-379F-4C39-8A3B-F1F02FD9819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TextBox 179">
            <a:extLst>
              <a:ext uri="{FF2B5EF4-FFF2-40B4-BE49-F238E27FC236}">
                <a16:creationId xmlns:a16="http://schemas.microsoft.com/office/drawing/2014/main" id="{0AB237D0-063F-4616-B87E-8C5421175ECA}"/>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6663038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17E918-343A-4B18-88C9-8612DA9D3AF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7799E6C-52D9-4AA9-87DC-754111A61BD4}"/>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6BDA6901-FB3C-4BB8-9D46-65D7066F489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1B47A23-65D6-4960-9C1B-54DD46DF546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B012812-7860-486A-98B4-13E6DDAC3BE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C423BE4-5F29-4F84-A32A-642980059037}"/>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8F95B19-E77E-4279-B6A5-46BC350124CB}"/>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5A6A439-64E3-486C-8299-E0A326CFD3A1}"/>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3468EE1-2001-4426-B60F-79A792ED9FAA}"/>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FAF32CD-4C49-4DEC-BD91-0927CA3A2D57}"/>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4D70404-A0B2-45A1-AEEE-5F7522B26155}"/>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530ABC0-734C-496D-B0C3-6172719599C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EE7213A-15A8-439A-8E1C-A0452572DFB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6D7F094-E200-45E7-B7C3-0F69E142AE6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34D7F2B-5AFC-43FE-AD36-F7161EF67D8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F1C9425-FB97-49CD-B4DD-61C24144B56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DFC2C1B-7188-456C-9B03-2641A7BCF1A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54838AF-4D23-498F-9F83-B0F2E4D3331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19580F3-8BA4-4438-AAA1-1066C9EA98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B43D0FB-989B-49B8-AE38-335150F6868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78C4E34F-F860-43C2-9D99-A01E4E6AD2C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107BE41-3A9F-4D64-9F54-4185AFA17D2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4AE44BE-86BE-4805-9DB1-FEB3A2B31BC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1326AA5C-501B-4F81-A4F5-4A38FB3359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9CF5558-05EF-4F10-B057-9FE29F1A4E8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FA9AC62-0084-4B76-AEEA-CB91DA1C558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C05E9F3C-EA61-4398-851F-3AFEC1A2C6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D4A4E2B-B530-41AD-954E-51F052AD5E4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D2F1ED03-232F-4B1D-A160-33512CBA0C8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280E40D6-F9BC-4BF9-AB1D-55B21C0DA08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8E9E075-0FB3-4EEE-91EF-210B3A43FEA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3EFD2DB0-ED84-4AA0-B601-CD9D9CEB03C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A1DA0A1-39DD-4D7E-AEAF-22E0F0B5BF95}"/>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23F0C1C-AC44-44F8-B34F-DDDEB88FB7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B15F03B-10C9-4D58-857B-E636E7A206C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6D96AC1-80B6-444C-9923-07FC55B85ED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C3F8551-CDC4-46C3-B3C8-C9B65F39A9D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FE4289A-565C-444A-A42B-F380BA1DBC6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90DB1FF-4545-422E-8069-F8726CC90CC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5F205F1D-5334-4130-8DB3-7F92D456F7F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DF0B596-76C8-4903-B2C6-E63FCC8269E1}"/>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C76043F7-3EFE-4B29-98F6-B853CC5CDDC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34680A89-CE12-4E4E-A768-CC2C3C4AB9C3}"/>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AAD4E36D-D313-40BE-BBFF-41D32C1CDA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394A551-3C19-487F-A0BB-5FEDBEB1A6F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57E974FE-715D-4E1C-A606-A8E1E9FF566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D753CD4D-1CB6-4405-9F44-53AC3F8E7A6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D1AA5749-D8D4-4117-AC81-BD08626D354E}"/>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F70C9A7-41F2-4BA4-B741-018D30A73F14}"/>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42CE8A50-4009-4284-A20D-C188715F6D7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A3BF2EBB-9FCA-4507-A407-10063363BCC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0A9A1315-4E2C-462C-930C-AB5B13F4AC6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2D14539-A41A-49BF-BF07-80BF7F7D96BC}"/>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DB193FD-5931-458F-9C9E-3A3AC7ABB8E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F8698384-7F02-4B3C-B677-16656C5728B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Chart, bar chart&#10;&#10;Description automatically generated">
            <a:extLst>
              <a:ext uri="{FF2B5EF4-FFF2-40B4-BE49-F238E27FC236}">
                <a16:creationId xmlns:a16="http://schemas.microsoft.com/office/drawing/2014/main" id="{C5ED9E8B-7927-4773-88C4-D64EF2F0CDA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13794" y="1829251"/>
            <a:ext cx="6296400" cy="4550400"/>
          </a:xfrm>
          <a:prstGeom prst="rect">
            <a:avLst/>
          </a:prstGeom>
        </p:spPr>
      </p:pic>
      <p:sp>
        <p:nvSpPr>
          <p:cNvPr id="14" name="TextBox 13">
            <a:extLst>
              <a:ext uri="{FF2B5EF4-FFF2-40B4-BE49-F238E27FC236}">
                <a16:creationId xmlns:a16="http://schemas.microsoft.com/office/drawing/2014/main" id="{4E080C8F-EF5B-431D-9DB3-ABBADABFD215}"/>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using the height distribution rather than the max height yields a small decrease in the magnitude of long-distance dispersal events</a:t>
            </a:r>
          </a:p>
        </p:txBody>
      </p:sp>
      <p:sp>
        <p:nvSpPr>
          <p:cNvPr id="15" name="TextBox 14">
            <a:extLst>
              <a:ext uri="{FF2B5EF4-FFF2-40B4-BE49-F238E27FC236}">
                <a16:creationId xmlns:a16="http://schemas.microsoft.com/office/drawing/2014/main" id="{A07BE977-FCE8-4093-B634-D114DDB5F94E}"/>
              </a:ext>
            </a:extLst>
          </p:cNvPr>
          <p:cNvSpPr txBox="1"/>
          <p:nvPr/>
        </p:nvSpPr>
        <p:spPr>
          <a:xfrm>
            <a:off x="901463" y="1690496"/>
            <a:ext cx="3189746" cy="230832"/>
          </a:xfrm>
          <a:prstGeom prst="rect">
            <a:avLst/>
          </a:prstGeom>
          <a:noFill/>
        </p:spPr>
        <p:txBody>
          <a:bodyPr wrap="square" rtlCol="0">
            <a:spAutoFit/>
          </a:bodyPr>
          <a:lstStyle/>
          <a:p>
            <a:r>
              <a:rPr lang="en-GB" sz="900" i="1" dirty="0"/>
              <a:t>*Error bars represent 95% bootstrap interval</a:t>
            </a:r>
          </a:p>
        </p:txBody>
      </p:sp>
      <p:sp>
        <p:nvSpPr>
          <p:cNvPr id="19" name="Rectangle 18">
            <a:extLst>
              <a:ext uri="{FF2B5EF4-FFF2-40B4-BE49-F238E27FC236}">
                <a16:creationId xmlns:a16="http://schemas.microsoft.com/office/drawing/2014/main" id="{33D54F0E-21DB-4210-BF6A-B4E8EFBDAB30}"/>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69CDEAC3-8C7C-4FBD-BEAD-1BA5EFF31767}"/>
              </a:ext>
            </a:extLst>
          </p:cNvPr>
          <p:cNvSpPr txBox="1"/>
          <p:nvPr/>
        </p:nvSpPr>
        <p:spPr>
          <a:xfrm>
            <a:off x="7135925" y="1829251"/>
            <a:ext cx="4683873" cy="1446550"/>
          </a:xfrm>
          <a:prstGeom prst="rect">
            <a:avLst/>
          </a:prstGeom>
          <a:noFill/>
        </p:spPr>
        <p:txBody>
          <a:bodyPr wrap="square" rtlCol="0">
            <a:spAutoFit/>
          </a:bodyPr>
          <a:lstStyle/>
          <a:p>
            <a:r>
              <a:rPr lang="en-GB" sz="2200" dirty="0"/>
              <a:t>For the same high-percentile dispersal distance, seeds from </a:t>
            </a:r>
            <a:r>
              <a:rPr lang="en-GB" sz="2200" dirty="0" err="1"/>
              <a:t>unwarmed</a:t>
            </a:r>
            <a:r>
              <a:rPr lang="en-GB" sz="2200" dirty="0"/>
              <a:t> </a:t>
            </a:r>
            <a:r>
              <a:rPr lang="en-GB" sz="2200" i="1" dirty="0"/>
              <a:t>C. nutans </a:t>
            </a:r>
            <a:r>
              <a:rPr lang="en-GB" sz="2200" dirty="0"/>
              <a:t>travel further when using max height rather than height distribution…</a:t>
            </a:r>
          </a:p>
        </p:txBody>
      </p:sp>
      <p:sp>
        <p:nvSpPr>
          <p:cNvPr id="3" name="TextBox 2">
            <a:extLst>
              <a:ext uri="{FF2B5EF4-FFF2-40B4-BE49-F238E27FC236}">
                <a16:creationId xmlns:a16="http://schemas.microsoft.com/office/drawing/2014/main" id="{343AAE44-0C2F-4F33-9744-5AAA3C098085}"/>
              </a:ext>
            </a:extLst>
          </p:cNvPr>
          <p:cNvSpPr txBox="1"/>
          <p:nvPr/>
        </p:nvSpPr>
        <p:spPr>
          <a:xfrm>
            <a:off x="5196255" y="1903910"/>
            <a:ext cx="1486485" cy="200055"/>
          </a:xfrm>
          <a:prstGeom prst="rect">
            <a:avLst/>
          </a:prstGeom>
          <a:noFill/>
        </p:spPr>
        <p:txBody>
          <a:bodyPr wrap="square" lIns="0" tIns="0" rIns="0" bIns="0" rtlCol="0">
            <a:spAutoFit/>
          </a:bodyPr>
          <a:lstStyle/>
          <a:p>
            <a:pPr algn="ctr"/>
            <a:r>
              <a:rPr lang="en-GB" sz="1300" i="1" dirty="0"/>
              <a:t>C. nutans</a:t>
            </a:r>
            <a:r>
              <a:rPr lang="en-GB" sz="1300" dirty="0"/>
              <a:t> (</a:t>
            </a:r>
            <a:r>
              <a:rPr lang="en-GB" sz="1300" dirty="0" err="1"/>
              <a:t>unwarmed</a:t>
            </a:r>
            <a:r>
              <a:rPr lang="en-GB" sz="1300" dirty="0"/>
              <a:t>)</a:t>
            </a:r>
            <a:endParaRPr lang="en-GB" sz="1300" i="1" dirty="0"/>
          </a:p>
        </p:txBody>
      </p:sp>
    </p:spTree>
    <p:extLst>
      <p:ext uri="{BB962C8B-B14F-4D97-AF65-F5344CB8AC3E}">
        <p14:creationId xmlns:p14="http://schemas.microsoft.com/office/powerpoint/2010/main" val="27052291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17E918-343A-4B18-88C9-8612DA9D3AF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7799E6C-52D9-4AA9-87DC-754111A61BD4}"/>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6BDA6901-FB3C-4BB8-9D46-65D7066F489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1B47A23-65D6-4960-9C1B-54DD46DF546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B012812-7860-486A-98B4-13E6DDAC3BE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C423BE4-5F29-4F84-A32A-642980059037}"/>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8F95B19-E77E-4279-B6A5-46BC350124CB}"/>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5A6A439-64E3-486C-8299-E0A326CFD3A1}"/>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3468EE1-2001-4426-B60F-79A792ED9FAA}"/>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FAF32CD-4C49-4DEC-BD91-0927CA3A2D57}"/>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4D70404-A0B2-45A1-AEEE-5F7522B26155}"/>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E7AC5E95-0AA4-4D79-A0CE-78AC6FADC9C8}"/>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530ABC0-734C-496D-B0C3-6172719599C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EE7213A-15A8-439A-8E1C-A0452572DFB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6D7F094-E200-45E7-B7C3-0F69E142AE6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34D7F2B-5AFC-43FE-AD36-F7161EF67D8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F1C9425-FB97-49CD-B4DD-61C24144B56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DFC2C1B-7188-456C-9B03-2641A7BCF1A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54838AF-4D23-498F-9F83-B0F2E4D3331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19580F3-8BA4-4438-AAA1-1066C9EA98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B43D0FB-989B-49B8-AE38-335150F6868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78C4E34F-F860-43C2-9D99-A01E4E6AD2C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107BE41-3A9F-4D64-9F54-4185AFA17D2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4AE44BE-86BE-4805-9DB1-FEB3A2B31BC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1326AA5C-501B-4F81-A4F5-4A38FB3359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9CF5558-05EF-4F10-B057-9FE29F1A4E8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FA9AC62-0084-4B76-AEEA-CB91DA1C558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C05E9F3C-EA61-4398-851F-3AFEC1A2C6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D4A4E2B-B530-41AD-954E-51F052AD5E4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D2F1ED03-232F-4B1D-A160-33512CBA0C8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280E40D6-F9BC-4BF9-AB1D-55B21C0DA08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8E9E075-0FB3-4EEE-91EF-210B3A43FEA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3EFD2DB0-ED84-4AA0-B601-CD9D9CEB03C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A1DA0A1-39DD-4D7E-AEAF-22E0F0B5BF95}"/>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23F0C1C-AC44-44F8-B34F-DDDEB88FB7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B15F03B-10C9-4D58-857B-E636E7A206C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6D96AC1-80B6-444C-9923-07FC55B85ED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C3F8551-CDC4-46C3-B3C8-C9B65F39A9D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FE4289A-565C-444A-A42B-F380BA1DBC6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90DB1FF-4545-422E-8069-F8726CC90CC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5F205F1D-5334-4130-8DB3-7F92D456F7F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DF0B596-76C8-4903-B2C6-E63FCC8269E1}"/>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C76043F7-3EFE-4B29-98F6-B853CC5CDDC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34680A89-CE12-4E4E-A768-CC2C3C4AB9C3}"/>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AAD4E36D-D313-40BE-BBFF-41D32C1CDA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394A551-3C19-487F-A0BB-5FEDBEB1A6F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57E974FE-715D-4E1C-A606-A8E1E9FF566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D753CD4D-1CB6-4405-9F44-53AC3F8E7A6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D1AA5749-D8D4-4117-AC81-BD08626D354E}"/>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F70C9A7-41F2-4BA4-B741-018D30A73F14}"/>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42CE8A50-4009-4284-A20D-C188715F6D7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A3BF2EBB-9FCA-4507-A407-10063363BCC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0A9A1315-4E2C-462C-930C-AB5B13F4AC6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2D14539-A41A-49BF-BF07-80BF7F7D96BC}"/>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DB193FD-5931-458F-9C9E-3A3AC7ABB8E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F8698384-7F02-4B3C-B677-16656C5728B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Chart, bar chart&#10;&#10;Description automatically generated">
            <a:extLst>
              <a:ext uri="{FF2B5EF4-FFF2-40B4-BE49-F238E27FC236}">
                <a16:creationId xmlns:a16="http://schemas.microsoft.com/office/drawing/2014/main" id="{A9F7C2D8-732E-41BA-8329-CC7BBFFB7E3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11685" y="1829251"/>
            <a:ext cx="6296400" cy="4550400"/>
          </a:xfrm>
          <a:prstGeom prst="rect">
            <a:avLst/>
          </a:prstGeom>
        </p:spPr>
      </p:pic>
      <p:sp>
        <p:nvSpPr>
          <p:cNvPr id="13" name="TextBox 12">
            <a:extLst>
              <a:ext uri="{FF2B5EF4-FFF2-40B4-BE49-F238E27FC236}">
                <a16:creationId xmlns:a16="http://schemas.microsoft.com/office/drawing/2014/main" id="{8E83877E-A2B9-4F59-B738-2A639F09F20B}"/>
              </a:ext>
            </a:extLst>
          </p:cNvPr>
          <p:cNvSpPr txBox="1"/>
          <p:nvPr/>
        </p:nvSpPr>
        <p:spPr>
          <a:xfrm>
            <a:off x="901463" y="1690496"/>
            <a:ext cx="3189746" cy="230832"/>
          </a:xfrm>
          <a:prstGeom prst="rect">
            <a:avLst/>
          </a:prstGeom>
          <a:noFill/>
        </p:spPr>
        <p:txBody>
          <a:bodyPr wrap="square" rtlCol="0">
            <a:spAutoFit/>
          </a:bodyPr>
          <a:lstStyle/>
          <a:p>
            <a:r>
              <a:rPr lang="en-GB" sz="900" i="1" dirty="0"/>
              <a:t>*Error bars represent 95% bootstrap interval</a:t>
            </a:r>
          </a:p>
        </p:txBody>
      </p:sp>
      <p:sp>
        <p:nvSpPr>
          <p:cNvPr id="15" name="TextBox 14">
            <a:extLst>
              <a:ext uri="{FF2B5EF4-FFF2-40B4-BE49-F238E27FC236}">
                <a16:creationId xmlns:a16="http://schemas.microsoft.com/office/drawing/2014/main" id="{30C34E7F-003E-4593-992B-E863AEAD2EC9}"/>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using the height distribution rather than the max height yields a small decrease in the magnitude of long-distance dispersal events</a:t>
            </a:r>
          </a:p>
        </p:txBody>
      </p:sp>
      <p:sp>
        <p:nvSpPr>
          <p:cNvPr id="20" name="TextBox 19">
            <a:extLst>
              <a:ext uri="{FF2B5EF4-FFF2-40B4-BE49-F238E27FC236}">
                <a16:creationId xmlns:a16="http://schemas.microsoft.com/office/drawing/2014/main" id="{1D0065C5-BA6F-43B2-85AB-C7108D2A2D50}"/>
              </a:ext>
            </a:extLst>
          </p:cNvPr>
          <p:cNvSpPr txBox="1"/>
          <p:nvPr/>
        </p:nvSpPr>
        <p:spPr>
          <a:xfrm>
            <a:off x="7135925" y="1829251"/>
            <a:ext cx="4683873" cy="2123658"/>
          </a:xfrm>
          <a:prstGeom prst="rect">
            <a:avLst/>
          </a:prstGeom>
          <a:noFill/>
        </p:spPr>
        <p:txBody>
          <a:bodyPr wrap="square" rtlCol="0">
            <a:spAutoFit/>
          </a:bodyPr>
          <a:lstStyle/>
          <a:p>
            <a:r>
              <a:rPr lang="en-GB" sz="2200" dirty="0"/>
              <a:t>For the same high-percentile dispersal distance, seeds from </a:t>
            </a:r>
            <a:r>
              <a:rPr lang="en-GB" sz="2200" dirty="0" err="1"/>
              <a:t>unwarmed</a:t>
            </a:r>
            <a:r>
              <a:rPr lang="en-GB" sz="2200" dirty="0"/>
              <a:t> </a:t>
            </a:r>
            <a:r>
              <a:rPr lang="en-GB" sz="2200" i="1" dirty="0"/>
              <a:t>C. nutans </a:t>
            </a:r>
            <a:r>
              <a:rPr lang="en-GB" sz="2200" dirty="0"/>
              <a:t>travel further when using max height rather than height distribution…</a:t>
            </a:r>
          </a:p>
          <a:p>
            <a:endParaRPr lang="en-GB" sz="2200" dirty="0"/>
          </a:p>
          <a:p>
            <a:r>
              <a:rPr lang="en-GB" sz="2200" dirty="0"/>
              <a:t>… same for warmed </a:t>
            </a:r>
            <a:r>
              <a:rPr lang="en-GB" sz="2200" i="1" dirty="0"/>
              <a:t>C. nutans.</a:t>
            </a:r>
            <a:endParaRPr lang="en-GB" sz="2200" dirty="0"/>
          </a:p>
        </p:txBody>
      </p:sp>
      <p:sp>
        <p:nvSpPr>
          <p:cNvPr id="10" name="TextBox 9">
            <a:extLst>
              <a:ext uri="{FF2B5EF4-FFF2-40B4-BE49-F238E27FC236}">
                <a16:creationId xmlns:a16="http://schemas.microsoft.com/office/drawing/2014/main" id="{E2A4CA10-3642-4A9C-93CD-7445AC226089}"/>
              </a:ext>
            </a:extLst>
          </p:cNvPr>
          <p:cNvSpPr txBox="1"/>
          <p:nvPr/>
        </p:nvSpPr>
        <p:spPr>
          <a:xfrm>
            <a:off x="5357780" y="1908294"/>
            <a:ext cx="1336625" cy="200055"/>
          </a:xfrm>
          <a:prstGeom prst="rect">
            <a:avLst/>
          </a:prstGeom>
          <a:noFill/>
        </p:spPr>
        <p:txBody>
          <a:bodyPr wrap="square" lIns="0" tIns="0" rIns="0" bIns="0" rtlCol="0">
            <a:spAutoFit/>
          </a:bodyPr>
          <a:lstStyle/>
          <a:p>
            <a:pPr algn="ctr"/>
            <a:r>
              <a:rPr lang="en-GB" sz="1300" i="1" dirty="0"/>
              <a:t>C. nutans</a:t>
            </a:r>
            <a:r>
              <a:rPr lang="en-GB" sz="1300" dirty="0"/>
              <a:t> (warmed)</a:t>
            </a:r>
            <a:endParaRPr lang="en-GB" sz="1300" i="1" dirty="0"/>
          </a:p>
        </p:txBody>
      </p:sp>
    </p:spTree>
    <p:extLst>
      <p:ext uri="{BB962C8B-B14F-4D97-AF65-F5344CB8AC3E}">
        <p14:creationId xmlns:p14="http://schemas.microsoft.com/office/powerpoint/2010/main" val="17158071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17E918-343A-4B18-88C9-8612DA9D3AF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7799E6C-52D9-4AA9-87DC-754111A61BD4}"/>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6BDA6901-FB3C-4BB8-9D46-65D7066F489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1B47A23-65D6-4960-9C1B-54DD46DF546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B012812-7860-486A-98B4-13E6DDAC3BE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C423BE4-5F29-4F84-A32A-642980059037}"/>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8F95B19-E77E-4279-B6A5-46BC350124CB}"/>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5A6A439-64E3-486C-8299-E0A326CFD3A1}"/>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3468EE1-2001-4426-B60F-79A792ED9FAA}"/>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FAF32CD-4C49-4DEC-BD91-0927CA3A2D57}"/>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4D70404-A0B2-45A1-AEEE-5F7522B26155}"/>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E7AC5E95-0AA4-4D79-A0CE-78AC6FADC9C8}"/>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530ABC0-734C-496D-B0C3-6172719599C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EE7213A-15A8-439A-8E1C-A0452572DFB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6D7F094-E200-45E7-B7C3-0F69E142AE6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34D7F2B-5AFC-43FE-AD36-F7161EF67D8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F1C9425-FB97-49CD-B4DD-61C24144B56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DFC2C1B-7188-456C-9B03-2641A7BCF1A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54838AF-4D23-498F-9F83-B0F2E4D3331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19580F3-8BA4-4438-AAA1-1066C9EA98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B43D0FB-989B-49B8-AE38-335150F6868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78C4E34F-F860-43C2-9D99-A01E4E6AD2C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107BE41-3A9F-4D64-9F54-4185AFA17D2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4AE44BE-86BE-4805-9DB1-FEB3A2B31BC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1326AA5C-501B-4F81-A4F5-4A38FB3359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9CF5558-05EF-4F10-B057-9FE29F1A4E8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FA9AC62-0084-4B76-AEEA-CB91DA1C558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C05E9F3C-EA61-4398-851F-3AFEC1A2C6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D4A4E2B-B530-41AD-954E-51F052AD5E4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D2F1ED03-232F-4B1D-A160-33512CBA0C8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280E40D6-F9BC-4BF9-AB1D-55B21C0DA08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8E9E075-0FB3-4EEE-91EF-210B3A43FEA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3EFD2DB0-ED84-4AA0-B601-CD9D9CEB03C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A1DA0A1-39DD-4D7E-AEAF-22E0F0B5BF95}"/>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23F0C1C-AC44-44F8-B34F-DDDEB88FB7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B15F03B-10C9-4D58-857B-E636E7A206C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6D96AC1-80B6-444C-9923-07FC55B85ED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C3F8551-CDC4-46C3-B3C8-C9B65F39A9D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FE4289A-565C-444A-A42B-F380BA1DBC6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90DB1FF-4545-422E-8069-F8726CC90CC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5F205F1D-5334-4130-8DB3-7F92D456F7F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DF0B596-76C8-4903-B2C6-E63FCC8269E1}"/>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C76043F7-3EFE-4B29-98F6-B853CC5CDDC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34680A89-CE12-4E4E-A768-CC2C3C4AB9C3}"/>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AAD4E36D-D313-40BE-BBFF-41D32C1CDA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394A551-3C19-487F-A0BB-5FEDBEB1A6F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57E974FE-715D-4E1C-A606-A8E1E9FF566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D753CD4D-1CB6-4405-9F44-53AC3F8E7A6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D1AA5749-D8D4-4117-AC81-BD08626D354E}"/>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F70C9A7-41F2-4BA4-B741-018D30A73F14}"/>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42CE8A50-4009-4284-A20D-C188715F6D7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A3BF2EBB-9FCA-4507-A407-10063363BCC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0A9A1315-4E2C-462C-930C-AB5B13F4AC6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2D14539-A41A-49BF-BF07-80BF7F7D96BC}"/>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DB193FD-5931-458F-9C9E-3A3AC7ABB8E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F8698384-7F02-4B3C-B677-16656C5728B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Chart, bar chart&#10;&#10;Description automatically generated">
            <a:extLst>
              <a:ext uri="{FF2B5EF4-FFF2-40B4-BE49-F238E27FC236}">
                <a16:creationId xmlns:a16="http://schemas.microsoft.com/office/drawing/2014/main" id="{A2430DF0-1449-4365-BECF-0A49BD428C5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11685" y="1829251"/>
            <a:ext cx="6296400" cy="4550400"/>
          </a:xfrm>
          <a:prstGeom prst="rect">
            <a:avLst/>
          </a:prstGeom>
        </p:spPr>
      </p:pic>
      <p:sp>
        <p:nvSpPr>
          <p:cNvPr id="14" name="TextBox 13">
            <a:extLst>
              <a:ext uri="{FF2B5EF4-FFF2-40B4-BE49-F238E27FC236}">
                <a16:creationId xmlns:a16="http://schemas.microsoft.com/office/drawing/2014/main" id="{9B0AB3A1-C8F9-4B6A-9B01-EE4EE17DCAAC}"/>
              </a:ext>
            </a:extLst>
          </p:cNvPr>
          <p:cNvSpPr txBox="1"/>
          <p:nvPr/>
        </p:nvSpPr>
        <p:spPr>
          <a:xfrm>
            <a:off x="901463" y="1690496"/>
            <a:ext cx="3189746" cy="230832"/>
          </a:xfrm>
          <a:prstGeom prst="rect">
            <a:avLst/>
          </a:prstGeom>
          <a:noFill/>
        </p:spPr>
        <p:txBody>
          <a:bodyPr wrap="square" rtlCol="0">
            <a:spAutoFit/>
          </a:bodyPr>
          <a:lstStyle/>
          <a:p>
            <a:r>
              <a:rPr lang="en-GB" sz="900" i="1" dirty="0"/>
              <a:t>*Error bars represent 95% bootstrap interval</a:t>
            </a:r>
          </a:p>
        </p:txBody>
      </p:sp>
      <p:sp>
        <p:nvSpPr>
          <p:cNvPr id="19" name="TextBox 18">
            <a:extLst>
              <a:ext uri="{FF2B5EF4-FFF2-40B4-BE49-F238E27FC236}">
                <a16:creationId xmlns:a16="http://schemas.microsoft.com/office/drawing/2014/main" id="{E358344C-40C3-4549-8925-A545E4E115AE}"/>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using the height distribution rather than the max height yields a small decrease in the magnitude of long-distance dispersal events</a:t>
            </a:r>
          </a:p>
        </p:txBody>
      </p:sp>
      <p:sp>
        <p:nvSpPr>
          <p:cNvPr id="20" name="TextBox 19">
            <a:extLst>
              <a:ext uri="{FF2B5EF4-FFF2-40B4-BE49-F238E27FC236}">
                <a16:creationId xmlns:a16="http://schemas.microsoft.com/office/drawing/2014/main" id="{891FF0B5-0721-47C7-A0BB-D23F69BB8730}"/>
              </a:ext>
            </a:extLst>
          </p:cNvPr>
          <p:cNvSpPr txBox="1"/>
          <p:nvPr/>
        </p:nvSpPr>
        <p:spPr>
          <a:xfrm>
            <a:off x="7135925" y="1829251"/>
            <a:ext cx="4683873" cy="2462213"/>
          </a:xfrm>
          <a:prstGeom prst="rect">
            <a:avLst/>
          </a:prstGeom>
          <a:noFill/>
        </p:spPr>
        <p:txBody>
          <a:bodyPr wrap="square" rtlCol="0">
            <a:spAutoFit/>
          </a:bodyPr>
          <a:lstStyle/>
          <a:p>
            <a:r>
              <a:rPr lang="en-GB" sz="2200" dirty="0"/>
              <a:t>For the same high-percentile dispersal distance, seeds from </a:t>
            </a:r>
            <a:r>
              <a:rPr lang="en-GB" sz="2200" dirty="0" err="1"/>
              <a:t>unwarmed</a:t>
            </a:r>
            <a:r>
              <a:rPr lang="en-GB" sz="2200" dirty="0"/>
              <a:t> </a:t>
            </a:r>
            <a:r>
              <a:rPr lang="en-GB" sz="2200" i="1" dirty="0"/>
              <a:t>C. nutans </a:t>
            </a:r>
            <a:r>
              <a:rPr lang="en-GB" sz="2200" dirty="0"/>
              <a:t>travel further when using max height rather than height distribution…</a:t>
            </a:r>
          </a:p>
          <a:p>
            <a:endParaRPr lang="en-GB" sz="2200" dirty="0"/>
          </a:p>
          <a:p>
            <a:r>
              <a:rPr lang="en-GB" sz="2200" dirty="0"/>
              <a:t>… same for warmed </a:t>
            </a:r>
            <a:r>
              <a:rPr lang="en-GB" sz="2200" i="1" dirty="0"/>
              <a:t>C. nutans.</a:t>
            </a:r>
            <a:endParaRPr lang="en-GB" sz="2200" dirty="0"/>
          </a:p>
          <a:p>
            <a:r>
              <a:rPr lang="en-GB" sz="2200" dirty="0"/>
              <a:t>… same for </a:t>
            </a:r>
            <a:r>
              <a:rPr lang="en-GB" sz="2200" dirty="0" err="1"/>
              <a:t>unwarmed</a:t>
            </a:r>
            <a:r>
              <a:rPr lang="en-GB" sz="2200" dirty="0"/>
              <a:t> </a:t>
            </a:r>
            <a:r>
              <a:rPr lang="en-GB" sz="2200" i="1" dirty="0"/>
              <a:t>C. </a:t>
            </a:r>
            <a:r>
              <a:rPr lang="en-GB" sz="2200" i="1" dirty="0" err="1"/>
              <a:t>acanthoides</a:t>
            </a:r>
            <a:r>
              <a:rPr lang="en-GB" sz="2200" i="1" dirty="0"/>
              <a:t>.</a:t>
            </a:r>
            <a:endParaRPr lang="en-GB" sz="2200" dirty="0"/>
          </a:p>
        </p:txBody>
      </p:sp>
      <p:sp>
        <p:nvSpPr>
          <p:cNvPr id="3" name="TextBox 2">
            <a:extLst>
              <a:ext uri="{FF2B5EF4-FFF2-40B4-BE49-F238E27FC236}">
                <a16:creationId xmlns:a16="http://schemas.microsoft.com/office/drawing/2014/main" id="{CCA84EE9-923C-48DD-90B5-3CEDAFE63A78}"/>
              </a:ext>
            </a:extLst>
          </p:cNvPr>
          <p:cNvSpPr txBox="1"/>
          <p:nvPr/>
        </p:nvSpPr>
        <p:spPr>
          <a:xfrm>
            <a:off x="4816105" y="1911168"/>
            <a:ext cx="1893540" cy="200055"/>
          </a:xfrm>
          <a:prstGeom prst="rect">
            <a:avLst/>
          </a:prstGeom>
          <a:noFill/>
        </p:spPr>
        <p:txBody>
          <a:bodyPr wrap="square" lIns="0" tIns="0" rIns="0" bIns="0" rtlCol="0">
            <a:spAutoFit/>
          </a:bodyPr>
          <a:lstStyle/>
          <a:p>
            <a:pPr algn="ctr"/>
            <a:r>
              <a:rPr lang="en-GB" sz="1300" i="1" dirty="0"/>
              <a:t>C. </a:t>
            </a:r>
            <a:r>
              <a:rPr lang="en-GB" sz="1300" i="1" dirty="0" err="1"/>
              <a:t>acanthoides</a:t>
            </a:r>
            <a:r>
              <a:rPr lang="en-GB" sz="1300" dirty="0"/>
              <a:t> (</a:t>
            </a:r>
            <a:r>
              <a:rPr lang="en-GB" sz="1300" dirty="0" err="1"/>
              <a:t>unwarmed</a:t>
            </a:r>
            <a:r>
              <a:rPr lang="en-GB" sz="1300" dirty="0"/>
              <a:t>)</a:t>
            </a:r>
            <a:endParaRPr lang="en-GB" sz="1300" i="1" dirty="0"/>
          </a:p>
        </p:txBody>
      </p:sp>
    </p:spTree>
    <p:extLst>
      <p:ext uri="{BB962C8B-B14F-4D97-AF65-F5344CB8AC3E}">
        <p14:creationId xmlns:p14="http://schemas.microsoft.com/office/powerpoint/2010/main" val="7504775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17E918-343A-4B18-88C9-8612DA9D3AF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7799E6C-52D9-4AA9-87DC-754111A61BD4}"/>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6BDA6901-FB3C-4BB8-9D46-65D7066F489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1B47A23-65D6-4960-9C1B-54DD46DF546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B012812-7860-486A-98B4-13E6DDAC3BE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C423BE4-5F29-4F84-A32A-642980059037}"/>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8F95B19-E77E-4279-B6A5-46BC350124CB}"/>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5A6A439-64E3-486C-8299-E0A326CFD3A1}"/>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3468EE1-2001-4426-B60F-79A792ED9FAA}"/>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FAF32CD-4C49-4DEC-BD91-0927CA3A2D57}"/>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4D70404-A0B2-45A1-AEEE-5F7522B26155}"/>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E7AC5E95-0AA4-4D79-A0CE-78AC6FADC9C8}"/>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530ABC0-734C-496D-B0C3-6172719599C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EE7213A-15A8-439A-8E1C-A0452572DFB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6D7F094-E200-45E7-B7C3-0F69E142AE6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34D7F2B-5AFC-43FE-AD36-F7161EF67D8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F1C9425-FB97-49CD-B4DD-61C24144B56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DFC2C1B-7188-456C-9B03-2641A7BCF1A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54838AF-4D23-498F-9F83-B0F2E4D3331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19580F3-8BA4-4438-AAA1-1066C9EA98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B43D0FB-989B-49B8-AE38-335150F6868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78C4E34F-F860-43C2-9D99-A01E4E6AD2C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107BE41-3A9F-4D64-9F54-4185AFA17D2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4AE44BE-86BE-4805-9DB1-FEB3A2B31BC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1326AA5C-501B-4F81-A4F5-4A38FB3359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9CF5558-05EF-4F10-B057-9FE29F1A4E8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FA9AC62-0084-4B76-AEEA-CB91DA1C558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C05E9F3C-EA61-4398-851F-3AFEC1A2C6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D4A4E2B-B530-41AD-954E-51F052AD5E4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D2F1ED03-232F-4B1D-A160-33512CBA0C8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280E40D6-F9BC-4BF9-AB1D-55B21C0DA08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8E9E075-0FB3-4EEE-91EF-210B3A43FEA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3EFD2DB0-ED84-4AA0-B601-CD9D9CEB03C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A1DA0A1-39DD-4D7E-AEAF-22E0F0B5BF95}"/>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23F0C1C-AC44-44F8-B34F-DDDEB88FB7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B15F03B-10C9-4D58-857B-E636E7A206C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6D96AC1-80B6-444C-9923-07FC55B85ED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C3F8551-CDC4-46C3-B3C8-C9B65F39A9D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FE4289A-565C-444A-A42B-F380BA1DBC6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90DB1FF-4545-422E-8069-F8726CC90CC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5F205F1D-5334-4130-8DB3-7F92D456F7F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DF0B596-76C8-4903-B2C6-E63FCC8269E1}"/>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C76043F7-3EFE-4B29-98F6-B853CC5CDDC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34680A89-CE12-4E4E-A768-CC2C3C4AB9C3}"/>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AAD4E36D-D313-40BE-BBFF-41D32C1CDA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394A551-3C19-487F-A0BB-5FEDBEB1A6F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57E974FE-715D-4E1C-A606-A8E1E9FF566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D753CD4D-1CB6-4405-9F44-53AC3F8E7A6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D1AA5749-D8D4-4117-AC81-BD08626D354E}"/>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F70C9A7-41F2-4BA4-B741-018D30A73F14}"/>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42CE8A50-4009-4284-A20D-C188715F6D7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A3BF2EBB-9FCA-4507-A407-10063363BCC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0A9A1315-4E2C-462C-930C-AB5B13F4AC6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2D14539-A41A-49BF-BF07-80BF7F7D96BC}"/>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DB193FD-5931-458F-9C9E-3A3AC7ABB8E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F8698384-7F02-4B3C-B677-16656C5728B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Chart, bar chart&#10;&#10;Description automatically generated">
            <a:extLst>
              <a:ext uri="{FF2B5EF4-FFF2-40B4-BE49-F238E27FC236}">
                <a16:creationId xmlns:a16="http://schemas.microsoft.com/office/drawing/2014/main" id="{520D0A19-EA2C-496C-A554-3FA6D1286A6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11685" y="1829251"/>
            <a:ext cx="6296400" cy="4550400"/>
          </a:xfrm>
          <a:prstGeom prst="rect">
            <a:avLst/>
          </a:prstGeom>
        </p:spPr>
      </p:pic>
      <p:sp>
        <p:nvSpPr>
          <p:cNvPr id="12" name="TextBox 11">
            <a:extLst>
              <a:ext uri="{FF2B5EF4-FFF2-40B4-BE49-F238E27FC236}">
                <a16:creationId xmlns:a16="http://schemas.microsoft.com/office/drawing/2014/main" id="{AD544B94-6C62-4CAB-9482-A117BA7B1A9A}"/>
              </a:ext>
            </a:extLst>
          </p:cNvPr>
          <p:cNvSpPr txBox="1"/>
          <p:nvPr/>
        </p:nvSpPr>
        <p:spPr>
          <a:xfrm>
            <a:off x="901463" y="1690496"/>
            <a:ext cx="3189746" cy="230832"/>
          </a:xfrm>
          <a:prstGeom prst="rect">
            <a:avLst/>
          </a:prstGeom>
          <a:noFill/>
        </p:spPr>
        <p:txBody>
          <a:bodyPr wrap="square" rtlCol="0">
            <a:spAutoFit/>
          </a:bodyPr>
          <a:lstStyle/>
          <a:p>
            <a:r>
              <a:rPr lang="en-GB" sz="900" i="1" dirty="0"/>
              <a:t>*Error bars represent 95% bootstrap interval</a:t>
            </a:r>
          </a:p>
        </p:txBody>
      </p:sp>
      <p:sp>
        <p:nvSpPr>
          <p:cNvPr id="14" name="TextBox 13">
            <a:extLst>
              <a:ext uri="{FF2B5EF4-FFF2-40B4-BE49-F238E27FC236}">
                <a16:creationId xmlns:a16="http://schemas.microsoft.com/office/drawing/2014/main" id="{F1A521AD-FFC6-4DCA-8425-F2136265CF05}"/>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using the height distribution rather than the max height yields a small decrease in the magnitude of long-distance dispersal events</a:t>
            </a:r>
          </a:p>
        </p:txBody>
      </p:sp>
      <p:sp>
        <p:nvSpPr>
          <p:cNvPr id="15" name="TextBox 14">
            <a:extLst>
              <a:ext uri="{FF2B5EF4-FFF2-40B4-BE49-F238E27FC236}">
                <a16:creationId xmlns:a16="http://schemas.microsoft.com/office/drawing/2014/main" id="{DF1F1E03-0B86-4B24-BC17-43F6B98E1E8A}"/>
              </a:ext>
            </a:extLst>
          </p:cNvPr>
          <p:cNvSpPr txBox="1"/>
          <p:nvPr/>
        </p:nvSpPr>
        <p:spPr>
          <a:xfrm>
            <a:off x="7135925" y="1829251"/>
            <a:ext cx="4683873" cy="2800767"/>
          </a:xfrm>
          <a:prstGeom prst="rect">
            <a:avLst/>
          </a:prstGeom>
          <a:noFill/>
        </p:spPr>
        <p:txBody>
          <a:bodyPr wrap="square" rtlCol="0">
            <a:spAutoFit/>
          </a:bodyPr>
          <a:lstStyle/>
          <a:p>
            <a:r>
              <a:rPr lang="en-GB" sz="2200" dirty="0"/>
              <a:t>For the same high-percentile dispersal distance, seeds from </a:t>
            </a:r>
            <a:r>
              <a:rPr lang="en-GB" sz="2200" dirty="0" err="1"/>
              <a:t>unwarmed</a:t>
            </a:r>
            <a:r>
              <a:rPr lang="en-GB" sz="2200" dirty="0"/>
              <a:t> </a:t>
            </a:r>
            <a:r>
              <a:rPr lang="en-GB" sz="2200" i="1" dirty="0"/>
              <a:t>C. nutans </a:t>
            </a:r>
            <a:r>
              <a:rPr lang="en-GB" sz="2200" dirty="0"/>
              <a:t>travel further when using max height rather than height distribution…</a:t>
            </a:r>
          </a:p>
          <a:p>
            <a:endParaRPr lang="en-GB" sz="2200" dirty="0"/>
          </a:p>
          <a:p>
            <a:r>
              <a:rPr lang="en-GB" sz="2200" dirty="0"/>
              <a:t>… same for warmed </a:t>
            </a:r>
            <a:r>
              <a:rPr lang="en-GB" sz="2200" i="1" dirty="0"/>
              <a:t>C. nutans.</a:t>
            </a:r>
            <a:endParaRPr lang="en-GB" sz="2200" dirty="0"/>
          </a:p>
          <a:p>
            <a:r>
              <a:rPr lang="en-GB" sz="2200" dirty="0"/>
              <a:t>… same for </a:t>
            </a:r>
            <a:r>
              <a:rPr lang="en-GB" sz="2200" dirty="0" err="1"/>
              <a:t>unwarmed</a:t>
            </a:r>
            <a:r>
              <a:rPr lang="en-GB" sz="2200" dirty="0"/>
              <a:t> </a:t>
            </a:r>
            <a:r>
              <a:rPr lang="en-GB" sz="2200" i="1" dirty="0"/>
              <a:t>C. </a:t>
            </a:r>
            <a:r>
              <a:rPr lang="en-GB" sz="2200" i="1" dirty="0" err="1"/>
              <a:t>acanthoides</a:t>
            </a:r>
            <a:r>
              <a:rPr lang="en-GB" sz="2200" i="1" dirty="0"/>
              <a:t>.</a:t>
            </a:r>
          </a:p>
          <a:p>
            <a:r>
              <a:rPr lang="en-GB" sz="2200" dirty="0"/>
              <a:t>… same for warmed </a:t>
            </a:r>
            <a:r>
              <a:rPr lang="en-GB" sz="2200" i="1" dirty="0"/>
              <a:t>C. </a:t>
            </a:r>
            <a:r>
              <a:rPr lang="en-GB" sz="2200" i="1" dirty="0" err="1"/>
              <a:t>acanthoides</a:t>
            </a:r>
            <a:r>
              <a:rPr lang="en-GB" sz="2200" i="1" dirty="0"/>
              <a:t>.</a:t>
            </a:r>
            <a:endParaRPr lang="en-GB" sz="2200" dirty="0"/>
          </a:p>
        </p:txBody>
      </p:sp>
      <p:sp>
        <p:nvSpPr>
          <p:cNvPr id="3" name="TextBox 2">
            <a:extLst>
              <a:ext uri="{FF2B5EF4-FFF2-40B4-BE49-F238E27FC236}">
                <a16:creationId xmlns:a16="http://schemas.microsoft.com/office/drawing/2014/main" id="{91F1F999-4364-4236-B3C8-FF3168B4F75A}"/>
              </a:ext>
            </a:extLst>
          </p:cNvPr>
          <p:cNvSpPr txBox="1"/>
          <p:nvPr/>
        </p:nvSpPr>
        <p:spPr>
          <a:xfrm>
            <a:off x="4904385" y="1911168"/>
            <a:ext cx="1893540" cy="200055"/>
          </a:xfrm>
          <a:prstGeom prst="rect">
            <a:avLst/>
          </a:prstGeom>
          <a:noFill/>
        </p:spPr>
        <p:txBody>
          <a:bodyPr wrap="square" lIns="0" tIns="0" rIns="0" bIns="0" rtlCol="0">
            <a:spAutoFit/>
          </a:bodyPr>
          <a:lstStyle/>
          <a:p>
            <a:pPr algn="ctr"/>
            <a:r>
              <a:rPr lang="en-GB" sz="1300" i="1" dirty="0"/>
              <a:t>C. </a:t>
            </a:r>
            <a:r>
              <a:rPr lang="en-GB" sz="1300" i="1" dirty="0" err="1"/>
              <a:t>acanthoides</a:t>
            </a:r>
            <a:r>
              <a:rPr lang="en-GB" sz="1300" dirty="0"/>
              <a:t> (warmed)</a:t>
            </a:r>
            <a:endParaRPr lang="en-GB" sz="1300" i="1" dirty="0"/>
          </a:p>
        </p:txBody>
      </p:sp>
    </p:spTree>
    <p:extLst>
      <p:ext uri="{BB962C8B-B14F-4D97-AF65-F5344CB8AC3E}">
        <p14:creationId xmlns:p14="http://schemas.microsoft.com/office/powerpoint/2010/main" val="827450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17E918-343A-4B18-88C9-8612DA9D3AF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7799E6C-52D9-4AA9-87DC-754111A61BD4}"/>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6BDA6901-FB3C-4BB8-9D46-65D7066F489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1B47A23-65D6-4960-9C1B-54DD46DF546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B012812-7860-486A-98B4-13E6DDAC3BE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C423BE4-5F29-4F84-A32A-642980059037}"/>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8F95B19-E77E-4279-B6A5-46BC350124CB}"/>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5A6A439-64E3-486C-8299-E0A326CFD3A1}"/>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3468EE1-2001-4426-B60F-79A792ED9FAA}"/>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FAF32CD-4C49-4DEC-BD91-0927CA3A2D57}"/>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4D70404-A0B2-45A1-AEEE-5F7522B26155}"/>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E7AC5E95-0AA4-4D79-A0CE-78AC6FADC9C8}"/>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530ABC0-734C-496D-B0C3-6172719599C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EE7213A-15A8-439A-8E1C-A0452572DFB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6D7F094-E200-45E7-B7C3-0F69E142AE6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34D7F2B-5AFC-43FE-AD36-F7161EF67D8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F1C9425-FB97-49CD-B4DD-61C24144B56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DFC2C1B-7188-456C-9B03-2641A7BCF1A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54838AF-4D23-498F-9F83-B0F2E4D3331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19580F3-8BA4-4438-AAA1-1066C9EA98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B43D0FB-989B-49B8-AE38-335150F6868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78C4E34F-F860-43C2-9D99-A01E4E6AD2C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107BE41-3A9F-4D64-9F54-4185AFA17D2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4AE44BE-86BE-4805-9DB1-FEB3A2B31BC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1326AA5C-501B-4F81-A4F5-4A38FB3359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9CF5558-05EF-4F10-B057-9FE29F1A4E8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FA9AC62-0084-4B76-AEEA-CB91DA1C558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C05E9F3C-EA61-4398-851F-3AFEC1A2C6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D4A4E2B-B530-41AD-954E-51F052AD5E4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D2F1ED03-232F-4B1D-A160-33512CBA0C8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280E40D6-F9BC-4BF9-AB1D-55B21C0DA08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8E9E075-0FB3-4EEE-91EF-210B3A43FEA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3EFD2DB0-ED84-4AA0-B601-CD9D9CEB03C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A1DA0A1-39DD-4D7E-AEAF-22E0F0B5BF95}"/>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23F0C1C-AC44-44F8-B34F-DDDEB88FB7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B15F03B-10C9-4D58-857B-E636E7A206C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6D96AC1-80B6-444C-9923-07FC55B85ED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C3F8551-CDC4-46C3-B3C8-C9B65F39A9D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FE4289A-565C-444A-A42B-F380BA1DBC6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90DB1FF-4545-422E-8069-F8726CC90CC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5F205F1D-5334-4130-8DB3-7F92D456F7F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DF0B596-76C8-4903-B2C6-E63FCC8269E1}"/>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C76043F7-3EFE-4B29-98F6-B853CC5CDDC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34680A89-CE12-4E4E-A768-CC2C3C4AB9C3}"/>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AAD4E36D-D313-40BE-BBFF-41D32C1CDA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394A551-3C19-487F-A0BB-5FEDBEB1A6F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57E974FE-715D-4E1C-A606-A8E1E9FF566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D753CD4D-1CB6-4405-9F44-53AC3F8E7A6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D1AA5749-D8D4-4117-AC81-BD08626D354E}"/>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F70C9A7-41F2-4BA4-B741-018D30A73F14}"/>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42CE8A50-4009-4284-A20D-C188715F6D7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A3BF2EBB-9FCA-4507-A407-10063363BCC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0A9A1315-4E2C-462C-930C-AB5B13F4AC6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2D14539-A41A-49BF-BF07-80BF7F7D96BC}"/>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DB193FD-5931-458F-9C9E-3A3AC7ABB8E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F8698384-7F02-4B3C-B677-16656C5728B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Chart, bar chart&#10;&#10;Description automatically generated">
            <a:extLst>
              <a:ext uri="{FF2B5EF4-FFF2-40B4-BE49-F238E27FC236}">
                <a16:creationId xmlns:a16="http://schemas.microsoft.com/office/drawing/2014/main" id="{520D0A19-EA2C-496C-A554-3FA6D1286A6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11685" y="1829251"/>
            <a:ext cx="6296400" cy="4550400"/>
          </a:xfrm>
          <a:prstGeom prst="rect">
            <a:avLst/>
          </a:prstGeom>
        </p:spPr>
      </p:pic>
      <p:sp>
        <p:nvSpPr>
          <p:cNvPr id="12" name="TextBox 11">
            <a:extLst>
              <a:ext uri="{FF2B5EF4-FFF2-40B4-BE49-F238E27FC236}">
                <a16:creationId xmlns:a16="http://schemas.microsoft.com/office/drawing/2014/main" id="{AD544B94-6C62-4CAB-9482-A117BA7B1A9A}"/>
              </a:ext>
            </a:extLst>
          </p:cNvPr>
          <p:cNvSpPr txBox="1"/>
          <p:nvPr/>
        </p:nvSpPr>
        <p:spPr>
          <a:xfrm>
            <a:off x="901463" y="1690496"/>
            <a:ext cx="3189746" cy="230832"/>
          </a:xfrm>
          <a:prstGeom prst="rect">
            <a:avLst/>
          </a:prstGeom>
          <a:noFill/>
        </p:spPr>
        <p:txBody>
          <a:bodyPr wrap="square" rtlCol="0">
            <a:spAutoFit/>
          </a:bodyPr>
          <a:lstStyle/>
          <a:p>
            <a:r>
              <a:rPr lang="en-GB" sz="900" i="1" dirty="0"/>
              <a:t>*Error bars represent 95% bootstrap interval</a:t>
            </a:r>
          </a:p>
        </p:txBody>
      </p:sp>
      <p:sp>
        <p:nvSpPr>
          <p:cNvPr id="14" name="TextBox 13">
            <a:extLst>
              <a:ext uri="{FF2B5EF4-FFF2-40B4-BE49-F238E27FC236}">
                <a16:creationId xmlns:a16="http://schemas.microsoft.com/office/drawing/2014/main" id="{F1A521AD-FFC6-4DCA-8425-F2136265CF05}"/>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using the height distribution rather than the max height yields a small decrease in the magnitude of long-distance dispersal events</a:t>
            </a:r>
          </a:p>
        </p:txBody>
      </p:sp>
      <p:sp>
        <p:nvSpPr>
          <p:cNvPr id="15" name="TextBox 14">
            <a:extLst>
              <a:ext uri="{FF2B5EF4-FFF2-40B4-BE49-F238E27FC236}">
                <a16:creationId xmlns:a16="http://schemas.microsoft.com/office/drawing/2014/main" id="{DF1F1E03-0B86-4B24-BC17-43F6B98E1E8A}"/>
              </a:ext>
            </a:extLst>
          </p:cNvPr>
          <p:cNvSpPr txBox="1"/>
          <p:nvPr/>
        </p:nvSpPr>
        <p:spPr>
          <a:xfrm>
            <a:off x="7135925" y="1829251"/>
            <a:ext cx="4683873" cy="4154984"/>
          </a:xfrm>
          <a:prstGeom prst="rect">
            <a:avLst/>
          </a:prstGeom>
          <a:noFill/>
        </p:spPr>
        <p:txBody>
          <a:bodyPr wrap="square" rtlCol="0">
            <a:spAutoFit/>
          </a:bodyPr>
          <a:lstStyle/>
          <a:p>
            <a:r>
              <a:rPr lang="en-GB" sz="2200" dirty="0"/>
              <a:t>For the same high-percentile dispersal distance, seeds from </a:t>
            </a:r>
            <a:r>
              <a:rPr lang="en-GB" sz="2200" dirty="0" err="1"/>
              <a:t>unwarmed</a:t>
            </a:r>
            <a:r>
              <a:rPr lang="en-GB" sz="2200" dirty="0"/>
              <a:t> </a:t>
            </a:r>
            <a:r>
              <a:rPr lang="en-GB" sz="2200" i="1" dirty="0"/>
              <a:t>C. nutans </a:t>
            </a:r>
            <a:r>
              <a:rPr lang="en-GB" sz="2200" dirty="0"/>
              <a:t>travel further when using max height rather than height distribution…</a:t>
            </a:r>
          </a:p>
          <a:p>
            <a:endParaRPr lang="en-GB" sz="2200" dirty="0"/>
          </a:p>
          <a:p>
            <a:r>
              <a:rPr lang="en-GB" sz="2200" dirty="0"/>
              <a:t>… same for warmed </a:t>
            </a:r>
            <a:r>
              <a:rPr lang="en-GB" sz="2200" i="1" dirty="0"/>
              <a:t>C. nutans.</a:t>
            </a:r>
            <a:endParaRPr lang="en-GB" sz="2200" dirty="0"/>
          </a:p>
          <a:p>
            <a:r>
              <a:rPr lang="en-GB" sz="2200" dirty="0"/>
              <a:t>… same for </a:t>
            </a:r>
            <a:r>
              <a:rPr lang="en-GB" sz="2200" dirty="0" err="1"/>
              <a:t>unwarmed</a:t>
            </a:r>
            <a:r>
              <a:rPr lang="en-GB" sz="2200" dirty="0"/>
              <a:t> </a:t>
            </a:r>
            <a:r>
              <a:rPr lang="en-GB" sz="2200" i="1" dirty="0"/>
              <a:t>C. </a:t>
            </a:r>
            <a:r>
              <a:rPr lang="en-GB" sz="2200" i="1" dirty="0" err="1"/>
              <a:t>acanthoides</a:t>
            </a:r>
            <a:r>
              <a:rPr lang="en-GB" sz="2200" i="1" dirty="0"/>
              <a:t>.</a:t>
            </a:r>
          </a:p>
          <a:p>
            <a:r>
              <a:rPr lang="en-GB" sz="2200" dirty="0"/>
              <a:t>… same for warmed </a:t>
            </a:r>
            <a:r>
              <a:rPr lang="en-GB" sz="2200" i="1" dirty="0"/>
              <a:t>C. </a:t>
            </a:r>
            <a:r>
              <a:rPr lang="en-GB" sz="2200" i="1" dirty="0" err="1"/>
              <a:t>acanthoides</a:t>
            </a:r>
            <a:r>
              <a:rPr lang="en-GB" sz="2200" i="1" dirty="0"/>
              <a:t>.</a:t>
            </a:r>
          </a:p>
          <a:p>
            <a:endParaRPr lang="en-GB" sz="2200" i="1" dirty="0"/>
          </a:p>
          <a:p>
            <a:r>
              <a:rPr lang="en-GB" sz="2200" dirty="0"/>
              <a:t>Again, bootstrap intervals inflate for increasingly rare dispersal events.</a:t>
            </a:r>
          </a:p>
          <a:p>
            <a:endParaRPr lang="en-GB" sz="2200" dirty="0"/>
          </a:p>
        </p:txBody>
      </p:sp>
      <p:sp>
        <p:nvSpPr>
          <p:cNvPr id="3" name="TextBox 2">
            <a:extLst>
              <a:ext uri="{FF2B5EF4-FFF2-40B4-BE49-F238E27FC236}">
                <a16:creationId xmlns:a16="http://schemas.microsoft.com/office/drawing/2014/main" id="{A151A209-9B77-44F0-956D-53A9E4481386}"/>
              </a:ext>
            </a:extLst>
          </p:cNvPr>
          <p:cNvSpPr txBox="1"/>
          <p:nvPr/>
        </p:nvSpPr>
        <p:spPr>
          <a:xfrm>
            <a:off x="4904385" y="1911168"/>
            <a:ext cx="1893540" cy="200055"/>
          </a:xfrm>
          <a:prstGeom prst="rect">
            <a:avLst/>
          </a:prstGeom>
          <a:noFill/>
        </p:spPr>
        <p:txBody>
          <a:bodyPr wrap="square" lIns="0" tIns="0" rIns="0" bIns="0" rtlCol="0">
            <a:spAutoFit/>
          </a:bodyPr>
          <a:lstStyle/>
          <a:p>
            <a:pPr algn="ctr"/>
            <a:r>
              <a:rPr lang="en-GB" sz="1300" i="1" dirty="0"/>
              <a:t>C. </a:t>
            </a:r>
            <a:r>
              <a:rPr lang="en-GB" sz="1300" i="1" dirty="0" err="1"/>
              <a:t>acanthoides</a:t>
            </a:r>
            <a:r>
              <a:rPr lang="en-GB" sz="1300" dirty="0"/>
              <a:t> (warmed)</a:t>
            </a:r>
            <a:endParaRPr lang="en-GB" sz="1300" i="1" dirty="0"/>
          </a:p>
        </p:txBody>
      </p:sp>
    </p:spTree>
    <p:extLst>
      <p:ext uri="{BB962C8B-B14F-4D97-AF65-F5344CB8AC3E}">
        <p14:creationId xmlns:p14="http://schemas.microsoft.com/office/powerpoint/2010/main" val="24987154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17E918-343A-4B18-88C9-8612DA9D3AF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7799E6C-52D9-4AA9-87DC-754111A61BD4}"/>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Results</a:t>
            </a:r>
          </a:p>
        </p:txBody>
      </p:sp>
      <p:sp>
        <p:nvSpPr>
          <p:cNvPr id="5" name="Rectangle 4">
            <a:extLst>
              <a:ext uri="{FF2B5EF4-FFF2-40B4-BE49-F238E27FC236}">
                <a16:creationId xmlns:a16="http://schemas.microsoft.com/office/drawing/2014/main" id="{6BDA6901-FB3C-4BB8-9D46-65D7066F489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1B47A23-65D6-4960-9C1B-54DD46DF546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B012812-7860-486A-98B4-13E6DDAC3BE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C423BE4-5F29-4F84-A32A-642980059037}"/>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8F95B19-E77E-4279-B6A5-46BC350124CB}"/>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5A6A439-64E3-486C-8299-E0A326CFD3A1}"/>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3468EE1-2001-4426-B60F-79A792ED9FAA}"/>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FAF32CD-4C49-4DEC-BD91-0927CA3A2D57}"/>
              </a:ext>
            </a:extLst>
          </p:cNvPr>
          <p:cNvSpPr/>
          <p:nvPr/>
        </p:nvSpPr>
        <p:spPr>
          <a:xfrm>
            <a:off x="404649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4D70404-A0B2-45A1-AEEE-5F7522B26155}"/>
              </a:ext>
            </a:extLst>
          </p:cNvPr>
          <p:cNvSpPr/>
          <p:nvPr/>
        </p:nvSpPr>
        <p:spPr>
          <a:xfrm>
            <a:off x="4233536"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E7AC5E95-0AA4-4D79-A0CE-78AC6FADC9C8}"/>
              </a:ext>
            </a:extLst>
          </p:cNvPr>
          <p:cNvSpPr/>
          <p:nvPr/>
        </p:nvSpPr>
        <p:spPr>
          <a:xfrm>
            <a:off x="442459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530ABC0-734C-496D-B0C3-6172719599C6}"/>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EE7213A-15A8-439A-8E1C-A0452572DFB6}"/>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6D7F094-E200-45E7-B7C3-0F69E142AE63}"/>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34D7F2B-5AFC-43FE-AD36-F7161EF67D8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F1C9425-FB97-49CD-B4DD-61C24144B569}"/>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DFC2C1B-7188-456C-9B03-2641A7BCF1A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54838AF-4D23-498F-9F83-B0F2E4D3331D}"/>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19580F3-8BA4-4438-AAA1-1066C9EA98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B43D0FB-989B-49B8-AE38-335150F6868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78C4E34F-F860-43C2-9D99-A01E4E6AD2CE}"/>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107BE41-3A9F-4D64-9F54-4185AFA17D2A}"/>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4AE44BE-86BE-4805-9DB1-FEB3A2B31BCD}"/>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1326AA5C-501B-4F81-A4F5-4A38FB3359B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9CF5558-05EF-4F10-B057-9FE29F1A4E8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FA9AC62-0084-4B76-AEEA-CB91DA1C5587}"/>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C05E9F3C-EA61-4398-851F-3AFEC1A2C62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D4A4E2B-B530-41AD-954E-51F052AD5E4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D2F1ED03-232F-4B1D-A160-33512CBA0C87}"/>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280E40D6-F9BC-4BF9-AB1D-55B21C0DA08B}"/>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8E9E075-0FB3-4EEE-91EF-210B3A43FEA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3EFD2DB0-ED84-4AA0-B601-CD9D9CEB03C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A1DA0A1-39DD-4D7E-AEAF-22E0F0B5BF95}"/>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823F0C1C-AC44-44F8-B34F-DDDEB88FB72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B15F03B-10C9-4D58-857B-E636E7A206C7}"/>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6D96AC1-80B6-444C-9923-07FC55B85ED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C3F8551-CDC4-46C3-B3C8-C9B65F39A9DE}"/>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FE4289A-565C-444A-A42B-F380BA1DBC6E}"/>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90DB1FF-4545-422E-8069-F8726CC90CC4}"/>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5F205F1D-5334-4130-8DB3-7F92D456F7F5}"/>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DF0B596-76C8-4903-B2C6-E63FCC8269E1}"/>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C76043F7-3EFE-4B29-98F6-B853CC5CDDCF}"/>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34680A89-CE12-4E4E-A768-CC2C3C4AB9C3}"/>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AAD4E36D-D313-40BE-BBFF-41D32C1CDAA7}"/>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394A551-3C19-487F-A0BB-5FEDBEB1A6FE}"/>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57E974FE-715D-4E1C-A606-A8E1E9FF5661}"/>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D753CD4D-1CB6-4405-9F44-53AC3F8E7A64}"/>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D1AA5749-D8D4-4117-AC81-BD08626D354E}"/>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F70C9A7-41F2-4BA4-B741-018D30A73F14}"/>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42CE8A50-4009-4284-A20D-C188715F6D7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A3BF2EBB-9FCA-4507-A407-10063363BCC1}"/>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0A9A1315-4E2C-462C-930C-AB5B13F4AC6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C2D14539-A41A-49BF-BF07-80BF7F7D96BC}"/>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DB193FD-5931-458F-9C9E-3A3AC7ABB8E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F8698384-7F02-4B3C-B677-16656C5728B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F1A521AD-FFC6-4DCA-8425-F2136265CF05}"/>
              </a:ext>
            </a:extLst>
          </p:cNvPr>
          <p:cNvSpPr txBox="1"/>
          <p:nvPr/>
        </p:nvSpPr>
        <p:spPr>
          <a:xfrm>
            <a:off x="935663" y="767393"/>
            <a:ext cx="10774891" cy="769441"/>
          </a:xfrm>
          <a:prstGeom prst="rect">
            <a:avLst/>
          </a:prstGeom>
          <a:noFill/>
        </p:spPr>
        <p:txBody>
          <a:bodyPr wrap="square" rtlCol="0">
            <a:spAutoFit/>
          </a:bodyPr>
          <a:lstStyle/>
          <a:p>
            <a:r>
              <a:rPr lang="en-GB" sz="2200" b="1" i="1" dirty="0"/>
              <a:t>For each species, using the height distribution rather than the max height yields a small decrease in the magnitude of long-distance dispersal events</a:t>
            </a:r>
          </a:p>
        </p:txBody>
      </p:sp>
      <p:pic>
        <p:nvPicPr>
          <p:cNvPr id="9" name="Picture 8" descr="Chart, bar chart&#10;&#10;Description automatically generated">
            <a:extLst>
              <a:ext uri="{FF2B5EF4-FFF2-40B4-BE49-F238E27FC236}">
                <a16:creationId xmlns:a16="http://schemas.microsoft.com/office/drawing/2014/main" id="{BE0BD39D-026E-4E59-A915-5B86323A0CB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6279183" y="1825987"/>
            <a:ext cx="4036801" cy="2464766"/>
          </a:xfrm>
          <a:prstGeom prst="rect">
            <a:avLst/>
          </a:prstGeom>
        </p:spPr>
      </p:pic>
      <p:pic>
        <p:nvPicPr>
          <p:cNvPr id="13" name="Picture 12" descr="Chart, bar chart&#10;&#10;Description automatically generated">
            <a:extLst>
              <a:ext uri="{FF2B5EF4-FFF2-40B4-BE49-F238E27FC236}">
                <a16:creationId xmlns:a16="http://schemas.microsoft.com/office/drawing/2014/main" id="{6604613B-6C24-4D2A-BC76-23BBB68EAF6B}"/>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636276" y="1825987"/>
            <a:ext cx="4036801" cy="2473731"/>
          </a:xfrm>
          <a:prstGeom prst="rect">
            <a:avLst/>
          </a:prstGeom>
        </p:spPr>
      </p:pic>
      <p:pic>
        <p:nvPicPr>
          <p:cNvPr id="3" name="Picture 2" descr="Chart, bar chart&#10;&#10;Description automatically generated">
            <a:extLst>
              <a:ext uri="{FF2B5EF4-FFF2-40B4-BE49-F238E27FC236}">
                <a16:creationId xmlns:a16="http://schemas.microsoft.com/office/drawing/2014/main" id="{76CDCF98-5181-45F9-B7EA-252B56C2FCE5}"/>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79183" y="4096870"/>
            <a:ext cx="4036801" cy="2464765"/>
          </a:xfrm>
          <a:prstGeom prst="rect">
            <a:avLst/>
          </a:prstGeom>
        </p:spPr>
      </p:pic>
      <p:pic>
        <p:nvPicPr>
          <p:cNvPr id="11" name="Picture 10" descr="Chart, bar chart&#10;&#10;Description automatically generated">
            <a:extLst>
              <a:ext uri="{FF2B5EF4-FFF2-40B4-BE49-F238E27FC236}">
                <a16:creationId xmlns:a16="http://schemas.microsoft.com/office/drawing/2014/main" id="{136A4B9F-2173-4719-812E-F4096134E2D3}"/>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1643593" y="4096870"/>
            <a:ext cx="4036801" cy="2475583"/>
          </a:xfrm>
          <a:prstGeom prst="rect">
            <a:avLst/>
          </a:prstGeom>
        </p:spPr>
      </p:pic>
      <p:sp>
        <p:nvSpPr>
          <p:cNvPr id="19" name="TextBox 18">
            <a:extLst>
              <a:ext uri="{FF2B5EF4-FFF2-40B4-BE49-F238E27FC236}">
                <a16:creationId xmlns:a16="http://schemas.microsoft.com/office/drawing/2014/main" id="{0E39C233-EF45-411C-BB3E-C7A15812D642}"/>
              </a:ext>
            </a:extLst>
          </p:cNvPr>
          <p:cNvSpPr txBox="1"/>
          <p:nvPr/>
        </p:nvSpPr>
        <p:spPr>
          <a:xfrm>
            <a:off x="8589768" y="4130441"/>
            <a:ext cx="1893540" cy="169277"/>
          </a:xfrm>
          <a:prstGeom prst="rect">
            <a:avLst/>
          </a:prstGeom>
          <a:noFill/>
        </p:spPr>
        <p:txBody>
          <a:bodyPr wrap="square" lIns="0" tIns="0" rIns="0" bIns="0" rtlCol="0">
            <a:spAutoFit/>
          </a:bodyPr>
          <a:lstStyle/>
          <a:p>
            <a:pPr algn="ctr"/>
            <a:r>
              <a:rPr lang="en-GB" sz="1100" i="1" dirty="0"/>
              <a:t>C. </a:t>
            </a:r>
            <a:r>
              <a:rPr lang="en-GB" sz="1100" i="1" dirty="0" err="1"/>
              <a:t>acanthoides</a:t>
            </a:r>
            <a:r>
              <a:rPr lang="en-GB" sz="1100" dirty="0"/>
              <a:t> (warmed)</a:t>
            </a:r>
            <a:endParaRPr lang="en-GB" sz="1100" i="1" dirty="0"/>
          </a:p>
        </p:txBody>
      </p:sp>
      <p:sp>
        <p:nvSpPr>
          <p:cNvPr id="20" name="TextBox 19">
            <a:extLst>
              <a:ext uri="{FF2B5EF4-FFF2-40B4-BE49-F238E27FC236}">
                <a16:creationId xmlns:a16="http://schemas.microsoft.com/office/drawing/2014/main" id="{39D4A442-E5FB-484A-B3DE-B875601F9F7B}"/>
              </a:ext>
            </a:extLst>
          </p:cNvPr>
          <p:cNvSpPr txBox="1"/>
          <p:nvPr/>
        </p:nvSpPr>
        <p:spPr>
          <a:xfrm>
            <a:off x="8519771" y="1865734"/>
            <a:ext cx="1893540" cy="169277"/>
          </a:xfrm>
          <a:prstGeom prst="rect">
            <a:avLst/>
          </a:prstGeom>
          <a:noFill/>
        </p:spPr>
        <p:txBody>
          <a:bodyPr wrap="square" lIns="0" tIns="0" rIns="0" bIns="0" rtlCol="0">
            <a:spAutoFit/>
          </a:bodyPr>
          <a:lstStyle/>
          <a:p>
            <a:pPr algn="ctr"/>
            <a:r>
              <a:rPr lang="en-GB" sz="1100" i="1" dirty="0"/>
              <a:t>C. </a:t>
            </a:r>
            <a:r>
              <a:rPr lang="en-GB" sz="1100" i="1" dirty="0" err="1"/>
              <a:t>acanthoides</a:t>
            </a:r>
            <a:r>
              <a:rPr lang="en-GB" sz="1100" dirty="0"/>
              <a:t> (</a:t>
            </a:r>
            <a:r>
              <a:rPr lang="en-GB" sz="1100" dirty="0" err="1"/>
              <a:t>unwarmed</a:t>
            </a:r>
            <a:r>
              <a:rPr lang="en-GB" sz="1100" dirty="0"/>
              <a:t>)</a:t>
            </a:r>
            <a:endParaRPr lang="en-GB" sz="1100" i="1" dirty="0"/>
          </a:p>
        </p:txBody>
      </p:sp>
      <p:sp>
        <p:nvSpPr>
          <p:cNvPr id="21" name="TextBox 20">
            <a:extLst>
              <a:ext uri="{FF2B5EF4-FFF2-40B4-BE49-F238E27FC236}">
                <a16:creationId xmlns:a16="http://schemas.microsoft.com/office/drawing/2014/main" id="{BBCC1D6A-7E02-4546-A126-EAB60B02CFB9}"/>
              </a:ext>
            </a:extLst>
          </p:cNvPr>
          <p:cNvSpPr txBox="1"/>
          <p:nvPr/>
        </p:nvSpPr>
        <p:spPr>
          <a:xfrm>
            <a:off x="4100788" y="4130441"/>
            <a:ext cx="1893540" cy="169277"/>
          </a:xfrm>
          <a:prstGeom prst="rect">
            <a:avLst/>
          </a:prstGeom>
          <a:noFill/>
        </p:spPr>
        <p:txBody>
          <a:bodyPr wrap="square" lIns="0" tIns="0" rIns="0" bIns="0" rtlCol="0">
            <a:spAutoFit/>
          </a:bodyPr>
          <a:lstStyle/>
          <a:p>
            <a:pPr algn="ctr"/>
            <a:r>
              <a:rPr lang="en-GB" sz="1100" i="1" dirty="0"/>
              <a:t>C. nutans</a:t>
            </a:r>
            <a:r>
              <a:rPr lang="en-GB" sz="1100" dirty="0"/>
              <a:t> (warmed)</a:t>
            </a:r>
            <a:endParaRPr lang="en-GB" sz="1100" i="1" dirty="0"/>
          </a:p>
        </p:txBody>
      </p:sp>
      <p:sp>
        <p:nvSpPr>
          <p:cNvPr id="25" name="TextBox 24">
            <a:extLst>
              <a:ext uri="{FF2B5EF4-FFF2-40B4-BE49-F238E27FC236}">
                <a16:creationId xmlns:a16="http://schemas.microsoft.com/office/drawing/2014/main" id="{91AB9EEA-A2BF-427C-A584-284C3EE746DA}"/>
              </a:ext>
            </a:extLst>
          </p:cNvPr>
          <p:cNvSpPr txBox="1"/>
          <p:nvPr/>
        </p:nvSpPr>
        <p:spPr>
          <a:xfrm>
            <a:off x="4019278" y="1863398"/>
            <a:ext cx="1893540" cy="169277"/>
          </a:xfrm>
          <a:prstGeom prst="rect">
            <a:avLst/>
          </a:prstGeom>
          <a:noFill/>
        </p:spPr>
        <p:txBody>
          <a:bodyPr wrap="square" lIns="0" tIns="0" rIns="0" bIns="0" rtlCol="0">
            <a:spAutoFit/>
          </a:bodyPr>
          <a:lstStyle/>
          <a:p>
            <a:pPr algn="ctr"/>
            <a:r>
              <a:rPr lang="en-GB" sz="1100" i="1" dirty="0"/>
              <a:t>C. nutans</a:t>
            </a:r>
            <a:r>
              <a:rPr lang="en-GB" sz="1100" dirty="0"/>
              <a:t> (</a:t>
            </a:r>
            <a:r>
              <a:rPr lang="en-GB" sz="1100" dirty="0" err="1"/>
              <a:t>unwarmed</a:t>
            </a:r>
            <a:r>
              <a:rPr lang="en-GB" sz="1100" dirty="0"/>
              <a:t>)</a:t>
            </a:r>
            <a:endParaRPr lang="en-GB" sz="1100" i="1" dirty="0"/>
          </a:p>
        </p:txBody>
      </p:sp>
    </p:spTree>
    <p:extLst>
      <p:ext uri="{BB962C8B-B14F-4D97-AF65-F5344CB8AC3E}">
        <p14:creationId xmlns:p14="http://schemas.microsoft.com/office/powerpoint/2010/main" val="11068518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Down 5">
            <a:extLst>
              <a:ext uri="{FF2B5EF4-FFF2-40B4-BE49-F238E27FC236}">
                <a16:creationId xmlns:a16="http://schemas.microsoft.com/office/drawing/2014/main" id="{E061291D-2CB0-4CA8-B939-7FF73353014E}"/>
              </a:ext>
            </a:extLst>
          </p:cNvPr>
          <p:cNvSpPr/>
          <p:nvPr/>
        </p:nvSpPr>
        <p:spPr>
          <a:xfrm>
            <a:off x="2912918" y="1803673"/>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4C2E862-28BF-49D3-A05D-ECF246AC50FF}"/>
              </a:ext>
            </a:extLst>
          </p:cNvPr>
          <p:cNvSpPr/>
          <p:nvPr/>
        </p:nvSpPr>
        <p:spPr>
          <a:xfrm>
            <a:off x="462089" y="5496987"/>
            <a:ext cx="5513663" cy="734721"/>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BDBA46A-C594-4A4D-A7FB-B4D7E464477F}"/>
              </a:ext>
            </a:extLst>
          </p:cNvPr>
          <p:cNvSpPr txBox="1"/>
          <p:nvPr/>
        </p:nvSpPr>
        <p:spPr>
          <a:xfrm>
            <a:off x="965717" y="5618125"/>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TextBox 180">
            <a:extLst>
              <a:ext uri="{FF2B5EF4-FFF2-40B4-BE49-F238E27FC236}">
                <a16:creationId xmlns:a16="http://schemas.microsoft.com/office/drawing/2014/main" id="{4D42CA8E-EDFD-43AE-8E99-97E8AFC6FCF7}"/>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83" name="Rectangle 182">
            <a:extLst>
              <a:ext uri="{FF2B5EF4-FFF2-40B4-BE49-F238E27FC236}">
                <a16:creationId xmlns:a16="http://schemas.microsoft.com/office/drawing/2014/main" id="{ED0A292F-5343-4270-9092-50C0B8EB9781}"/>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8A161645-2AF2-4211-B3BE-0C11BA02248F}"/>
              </a:ext>
            </a:extLst>
          </p:cNvPr>
          <p:cNvSpPr/>
          <p:nvPr/>
        </p:nvSpPr>
        <p:spPr>
          <a:xfrm>
            <a:off x="2899477"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BD5F22B1-255F-4BC8-94B0-A718A92E0C91}"/>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E2D5DC5-3ED1-4F28-90FA-06E9463433D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D08F88-A91D-44F8-9DCA-CE22C0311E41}"/>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1BDD2A7C-C6A9-4D67-81E2-E6414D3E4CCC}"/>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2CEBB7DF-4275-4CF4-985B-50DD742AFBA4}"/>
              </a:ext>
            </a:extLst>
          </p:cNvPr>
          <p:cNvSpPr/>
          <p:nvPr/>
        </p:nvSpPr>
        <p:spPr>
          <a:xfrm>
            <a:off x="462088" y="982155"/>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315119CA-F2CF-46A4-96A6-BE7B951B2594}"/>
              </a:ext>
            </a:extLst>
          </p:cNvPr>
          <p:cNvSpPr txBox="1"/>
          <p:nvPr/>
        </p:nvSpPr>
        <p:spPr>
          <a:xfrm>
            <a:off x="965716" y="1103293"/>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Background &amp; Introduction</a:t>
            </a:r>
          </a:p>
        </p:txBody>
      </p:sp>
      <p:sp>
        <p:nvSpPr>
          <p:cNvPr id="313" name="Rectangle 312">
            <a:extLst>
              <a:ext uri="{FF2B5EF4-FFF2-40B4-BE49-F238E27FC236}">
                <a16:creationId xmlns:a16="http://schemas.microsoft.com/office/drawing/2014/main" id="{80473EB7-E814-4DA0-9BFA-A01172D9F7AE}"/>
              </a:ext>
            </a:extLst>
          </p:cNvPr>
          <p:cNvSpPr/>
          <p:nvPr/>
        </p:nvSpPr>
        <p:spPr>
          <a:xfrm>
            <a:off x="462088" y="2487099"/>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6749977F-A798-4336-AADB-3D9F43309B44}"/>
              </a:ext>
            </a:extLst>
          </p:cNvPr>
          <p:cNvSpPr txBox="1"/>
          <p:nvPr/>
        </p:nvSpPr>
        <p:spPr>
          <a:xfrm>
            <a:off x="965716" y="2608237"/>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Study System &amp; Methods</a:t>
            </a:r>
          </a:p>
        </p:txBody>
      </p:sp>
      <p:sp>
        <p:nvSpPr>
          <p:cNvPr id="317" name="Rectangle 316">
            <a:extLst>
              <a:ext uri="{FF2B5EF4-FFF2-40B4-BE49-F238E27FC236}">
                <a16:creationId xmlns:a16="http://schemas.microsoft.com/office/drawing/2014/main" id="{5FE808ED-6C0A-4B8D-8680-545A745E8C15}"/>
              </a:ext>
            </a:extLst>
          </p:cNvPr>
          <p:cNvSpPr/>
          <p:nvPr/>
        </p:nvSpPr>
        <p:spPr>
          <a:xfrm>
            <a:off x="462088" y="3992043"/>
            <a:ext cx="5513663" cy="734721"/>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645E0ED7-B145-4F78-85E7-36F0EA68EB73}"/>
              </a:ext>
            </a:extLst>
          </p:cNvPr>
          <p:cNvSpPr txBox="1"/>
          <p:nvPr/>
        </p:nvSpPr>
        <p:spPr>
          <a:xfrm>
            <a:off x="965716" y="4113181"/>
            <a:ext cx="453914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Results</a:t>
            </a:r>
          </a:p>
        </p:txBody>
      </p:sp>
      <p:sp>
        <p:nvSpPr>
          <p:cNvPr id="321" name="Arrow: Down 320">
            <a:extLst>
              <a:ext uri="{FF2B5EF4-FFF2-40B4-BE49-F238E27FC236}">
                <a16:creationId xmlns:a16="http://schemas.microsoft.com/office/drawing/2014/main" id="{7D6E7143-1422-4CDE-B598-B79192A23095}"/>
              </a:ext>
            </a:extLst>
          </p:cNvPr>
          <p:cNvSpPr/>
          <p:nvPr/>
        </p:nvSpPr>
        <p:spPr>
          <a:xfrm>
            <a:off x="2899477" y="3302008"/>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Arrow: Down 322">
            <a:extLst>
              <a:ext uri="{FF2B5EF4-FFF2-40B4-BE49-F238E27FC236}">
                <a16:creationId xmlns:a16="http://schemas.microsoft.com/office/drawing/2014/main" id="{0E336AA2-0119-45B4-AB57-5BD1771DABDA}"/>
              </a:ext>
            </a:extLst>
          </p:cNvPr>
          <p:cNvSpPr/>
          <p:nvPr/>
        </p:nvSpPr>
        <p:spPr>
          <a:xfrm>
            <a:off x="2912917" y="4810256"/>
            <a:ext cx="516587" cy="603238"/>
          </a:xfrm>
          <a:prstGeom prst="downArrow">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7706786" y="982155"/>
            <a:ext cx="3996895" cy="30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834814"/>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9" name="Picture 6" descr="Image result for carduus acanthoides">
            <a:extLst>
              <a:ext uri="{FF2B5EF4-FFF2-40B4-BE49-F238E27FC236}">
                <a16:creationId xmlns:a16="http://schemas.microsoft.com/office/drawing/2014/main" id="{AF93F480-0611-4A41-8F88-0FF981FA7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6"/>
          <a:stretch/>
        </p:blipFill>
        <p:spPr bwMode="auto">
          <a:xfrm>
            <a:off x="7706786" y="4206240"/>
            <a:ext cx="2243918" cy="2018947"/>
          </a:xfrm>
          <a:prstGeom prst="rect">
            <a:avLst/>
          </a:prstGeom>
          <a:noFill/>
          <a:extLst>
            <a:ext uri="{909E8E84-426E-40DD-AFC4-6F175D3DCCD1}">
              <a14:hiddenFill xmlns:a14="http://schemas.microsoft.com/office/drawing/2010/main">
                <a:solidFill>
                  <a:srgbClr val="FFFFFF"/>
                </a:solidFill>
              </a14:hiddenFill>
            </a:ext>
          </a:extLst>
        </p:spPr>
      </p:pic>
      <p:sp>
        <p:nvSpPr>
          <p:cNvPr id="331" name="TextBox 330">
            <a:extLst>
              <a:ext uri="{FF2B5EF4-FFF2-40B4-BE49-F238E27FC236}">
                <a16:creationId xmlns:a16="http://schemas.microsoft.com/office/drawing/2014/main" id="{91543A0E-566B-4453-A72F-8B10BD8C03F3}"/>
              </a:ext>
            </a:extLst>
          </p:cNvPr>
          <p:cNvSpPr txBox="1"/>
          <p:nvPr/>
        </p:nvSpPr>
        <p:spPr>
          <a:xfrm>
            <a:off x="8960582" y="6040823"/>
            <a:ext cx="183148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brc.ac.uk</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3" name="Picture 8" descr="Image result for carduus nutans">
            <a:extLst>
              <a:ext uri="{FF2B5EF4-FFF2-40B4-BE49-F238E27FC236}">
                <a16:creationId xmlns:a16="http://schemas.microsoft.com/office/drawing/2014/main" id="{90CD6A2D-530C-4992-998A-0B2FF5E8C1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07" r="16280"/>
          <a:stretch/>
        </p:blipFill>
        <p:spPr bwMode="auto">
          <a:xfrm>
            <a:off x="10161074" y="4206239"/>
            <a:ext cx="1546144" cy="2018947"/>
          </a:xfrm>
          <a:prstGeom prst="rect">
            <a:avLst/>
          </a:prstGeom>
          <a:noFill/>
          <a:extLst>
            <a:ext uri="{909E8E84-426E-40DD-AFC4-6F175D3DCCD1}">
              <a14:hiddenFill xmlns:a14="http://schemas.microsoft.com/office/drawing/2010/main">
                <a:solidFill>
                  <a:srgbClr val="FFFFFF"/>
                </a:solidFill>
              </a14:hiddenFill>
            </a:ext>
          </a:extLst>
        </p:spPr>
      </p:pic>
      <p:sp>
        <p:nvSpPr>
          <p:cNvPr id="335" name="TextBox 334">
            <a:extLst>
              <a:ext uri="{FF2B5EF4-FFF2-40B4-BE49-F238E27FC236}">
                <a16:creationId xmlns:a16="http://schemas.microsoft.com/office/drawing/2014/main" id="{3143853B-1CC9-4A90-BA3F-9088A534AAEC}"/>
              </a:ext>
            </a:extLst>
          </p:cNvPr>
          <p:cNvSpPr txBox="1"/>
          <p:nvPr/>
        </p:nvSpPr>
        <p:spPr>
          <a:xfrm>
            <a:off x="10554073" y="6040823"/>
            <a:ext cx="12169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a:t>
            </a: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web.ewu.edu</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5A576BED-3182-419C-80A6-8CC8C59F5ED6}"/>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206078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7D7CB3-8AFF-4935-AEF8-83CEE6968B65}"/>
              </a:ext>
            </a:extLst>
          </p:cNvPr>
          <p:cNvPicPr>
            <a:picLocks/>
          </p:cNvPicPr>
          <p:nvPr/>
        </p:nvPicPr>
        <p:blipFill>
          <a:blip r:embed="rId2"/>
          <a:stretch>
            <a:fillRect/>
          </a:stretch>
        </p:blipFill>
        <p:spPr>
          <a:xfrm>
            <a:off x="516700" y="1829251"/>
            <a:ext cx="6294665" cy="4550400"/>
          </a:xfrm>
          <a:prstGeom prst="rect">
            <a:avLst/>
          </a:prstGeom>
        </p:spPr>
      </p:pic>
      <p:sp>
        <p:nvSpPr>
          <p:cNvPr id="2" name="Rectangle 1">
            <a:extLst>
              <a:ext uri="{FF2B5EF4-FFF2-40B4-BE49-F238E27FC236}">
                <a16:creationId xmlns:a16="http://schemas.microsoft.com/office/drawing/2014/main" id="{07FAD8F1-38A8-4DC3-962F-26F7FC42D79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D34D6BD-50CC-4B1D-8D5B-037A260279E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D1941B-87BB-4BD8-BDBB-A08C940292D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2DC0966-74D0-4687-A136-6004BB2ED677}"/>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977D047-225E-4E02-95ED-DF313D6A9948}"/>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0BC19B-BC71-4BCD-B5F1-6CCC3A1B21F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DC55393-A0B0-4228-9943-D57D2C812399}"/>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928FB8D-709B-4589-A8F9-E08EC95D4DF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4E43018-720C-4C96-9EBC-63DFAA1D0C63}"/>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1A3AA6C-BD0D-42CD-80F3-290AB1F5832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D59013A-AD08-473A-95F3-C3ED32D6A57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8D0B28D-1B06-4996-8FAC-D37CD71FBE8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331CC3A-732E-4A09-8F5C-E8DBD2A5CAD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32A7597-F85D-4DFE-B395-848B6C9AD65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2A357F75-B734-476D-B1C9-2D5E094D82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B2D01E9-30CA-48B9-A207-93360B9A89E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3C5B73AE-86A9-493D-B21F-F17101A5C9E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6DE1EFA2-C176-4083-819A-CBBEF544246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06E3763D-6ED6-4642-BA94-5FE433A0C3A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58D4092-AEB7-47F3-BB51-96981E26DD8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ED1F326-3434-41E0-B9D2-E3CD835B246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704A805-24E1-4229-96FB-4D402A1EF4C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FA66C6C-18D2-42A6-B229-911E37DEF4C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BFB390B5-9D9C-4CC3-80E7-D15C493788D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2887B1-F2C7-4448-8AE2-857C322A89F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C335A2C-C2BE-4981-840B-E933581CC197}"/>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ABDC89A-AA2E-4897-A04B-0ED61E002B0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8CC0F429-3781-4498-9486-DD664BCEA71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506957A8-8ABA-4F16-99A5-BEA9AEA2474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9CE3281-B42F-42F7-BCB1-93A25AD6B57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1D859BA-97C2-468B-9470-C6C06559181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A6891C68-D9C9-4378-BDDF-2EEF83D14F77}"/>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1A0F26-D30B-4F32-B4EC-2944CE8A8AAC}"/>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79EE707-320D-4986-BA4B-80DA0F03613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618F021-BF5E-4CFB-91B0-3C3CE59F71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2B58788-871A-4C6B-8722-EA9812F8D5CD}"/>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BDD2783-4EDC-4254-A08A-32CF14F2526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BC08C30-E997-417E-ACF3-17CD1626F6B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6C869CC2-E189-4455-9E3E-DD36C0E1837F}"/>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A9450A5A-A388-457C-B669-48E23100EE05}"/>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AE2F233F-DCC1-4872-848A-3C7A4F6F1A2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2DA7AE3A-2D79-407D-8333-09E975AE6A7A}"/>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763844CA-6A90-4DD5-AA73-307696E295AF}"/>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1566318-66AF-4612-B4FF-6DF4117B2B3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B38C85BD-4562-4A0E-BD64-08E7E958BBC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C7105F60-8817-435C-9556-6E977908D79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1907F35-3034-41BA-9F4E-B19BE4CF062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F0D5AFA-AE09-4F7D-9234-793E68C34FF0}"/>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AA95374-A866-43E8-A404-3576063BCA68}"/>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B5BA2A09-7F2B-4290-BECB-DE4A021B917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9650149-C717-4064-9268-C8E72ECDE4B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3D9B3B0-AB8B-40AC-876B-084D5ED9E71E}"/>
              </a:ext>
            </a:extLst>
          </p:cNvPr>
          <p:cNvSpPr txBox="1"/>
          <p:nvPr/>
        </p:nvSpPr>
        <p:spPr>
          <a:xfrm>
            <a:off x="7135925" y="1829251"/>
            <a:ext cx="4683873" cy="2123658"/>
          </a:xfrm>
          <a:prstGeom prst="rect">
            <a:avLst/>
          </a:prstGeom>
          <a:noFill/>
        </p:spPr>
        <p:txBody>
          <a:bodyPr wrap="square" rtlCol="0">
            <a:spAutoFit/>
          </a:bodyPr>
          <a:lstStyle/>
          <a:p>
            <a:r>
              <a:rPr lang="en-GB" sz="2200" dirty="0"/>
              <a:t>This is the </a:t>
            </a:r>
            <a:r>
              <a:rPr lang="en-GB" sz="2200" b="1" dirty="0"/>
              <a:t>first</a:t>
            </a:r>
            <a:r>
              <a:rPr lang="en-GB" sz="2200" dirty="0"/>
              <a:t> study to examine the distributions of seed release heights over the entire plant for </a:t>
            </a:r>
            <a:r>
              <a:rPr lang="en-GB" sz="2200" i="1" dirty="0"/>
              <a:t>C. nutans</a:t>
            </a:r>
            <a:r>
              <a:rPr lang="en-GB" sz="2200" dirty="0"/>
              <a:t> and </a:t>
            </a:r>
            <a:r>
              <a:rPr lang="en-GB" sz="2200" i="1" dirty="0"/>
              <a:t>C. </a:t>
            </a:r>
            <a:r>
              <a:rPr lang="en-GB" sz="2200" i="1" dirty="0" err="1"/>
              <a:t>acanthoides</a:t>
            </a:r>
            <a:r>
              <a:rPr lang="en-GB" sz="2200" i="1" dirty="0"/>
              <a:t>, </a:t>
            </a:r>
            <a:r>
              <a:rPr lang="en-GB" sz="2200" dirty="0"/>
              <a:t>and how warming affects those distributions.</a:t>
            </a:r>
          </a:p>
          <a:p>
            <a:endParaRPr lang="en-GB" sz="2200" dirty="0"/>
          </a:p>
        </p:txBody>
      </p:sp>
      <p:sp>
        <p:nvSpPr>
          <p:cNvPr id="6" name="TextBox 5">
            <a:extLst>
              <a:ext uri="{FF2B5EF4-FFF2-40B4-BE49-F238E27FC236}">
                <a16:creationId xmlns:a16="http://schemas.microsoft.com/office/drawing/2014/main" id="{0DCDB6DA-5911-4009-89B7-CA1A8557F3C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4" name="TextBox 3">
            <a:extLst>
              <a:ext uri="{FF2B5EF4-FFF2-40B4-BE49-F238E27FC236}">
                <a16:creationId xmlns:a16="http://schemas.microsoft.com/office/drawing/2014/main" id="{BD706388-DB38-4F91-B530-114E53765EBE}"/>
              </a:ext>
            </a:extLst>
          </p:cNvPr>
          <p:cNvSpPr txBox="1"/>
          <p:nvPr/>
        </p:nvSpPr>
        <p:spPr>
          <a:xfrm>
            <a:off x="1003749" y="602265"/>
            <a:ext cx="8473737" cy="830997"/>
          </a:xfrm>
          <a:prstGeom prst="rect">
            <a:avLst/>
          </a:prstGeom>
          <a:noFill/>
        </p:spPr>
        <p:txBody>
          <a:bodyPr wrap="square" rtlCol="0">
            <a:spAutoFit/>
          </a:bodyPr>
          <a:lstStyle/>
          <a:p>
            <a:r>
              <a:rPr lang="en-GB" sz="4800" dirty="0"/>
              <a:t>How warming affects height…</a:t>
            </a:r>
          </a:p>
        </p:txBody>
      </p:sp>
      <p:sp>
        <p:nvSpPr>
          <p:cNvPr id="9" name="Rectangle 8">
            <a:extLst>
              <a:ext uri="{FF2B5EF4-FFF2-40B4-BE49-F238E27FC236}">
                <a16:creationId xmlns:a16="http://schemas.microsoft.com/office/drawing/2014/main" id="{75533E28-A48B-49D4-A417-9BDB56833436}"/>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120942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7D7CB3-8AFF-4935-AEF8-83CEE6968B65}"/>
              </a:ext>
            </a:extLst>
          </p:cNvPr>
          <p:cNvPicPr>
            <a:picLocks/>
          </p:cNvPicPr>
          <p:nvPr/>
        </p:nvPicPr>
        <p:blipFill>
          <a:blip r:embed="rId2"/>
          <a:stretch>
            <a:fillRect/>
          </a:stretch>
        </p:blipFill>
        <p:spPr>
          <a:xfrm>
            <a:off x="516700" y="1829251"/>
            <a:ext cx="6294665" cy="4550400"/>
          </a:xfrm>
          <a:prstGeom prst="rect">
            <a:avLst/>
          </a:prstGeom>
        </p:spPr>
      </p:pic>
      <p:sp>
        <p:nvSpPr>
          <p:cNvPr id="2" name="Rectangle 1">
            <a:extLst>
              <a:ext uri="{FF2B5EF4-FFF2-40B4-BE49-F238E27FC236}">
                <a16:creationId xmlns:a16="http://schemas.microsoft.com/office/drawing/2014/main" id="{07FAD8F1-38A8-4DC3-962F-26F7FC42D791}"/>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D34D6BD-50CC-4B1D-8D5B-037A260279EC}"/>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D1941B-87BB-4BD8-BDBB-A08C940292D5}"/>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2DC0966-74D0-4687-A136-6004BB2ED677}"/>
              </a:ext>
            </a:extLst>
          </p:cNvPr>
          <p:cNvSpPr/>
          <p:nvPr/>
        </p:nvSpPr>
        <p:spPr>
          <a:xfrm>
            <a:off x="3092921"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977D047-225E-4E02-95ED-DF313D6A9948}"/>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0BC19B-BC71-4BCD-B5F1-6CCC3A1B21F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DC55393-A0B0-4228-9943-D57D2C812399}"/>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928FB8D-709B-4589-A8F9-E08EC95D4DF3}"/>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4E43018-720C-4C96-9EBC-63DFAA1D0C63}"/>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1A3AA6C-BD0D-42CD-80F3-290AB1F58325}"/>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D59013A-AD08-473A-95F3-C3ED32D6A571}"/>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8D0B28D-1B06-4996-8FAC-D37CD71FBE8E}"/>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3331CC3A-732E-4A09-8F5C-E8DBD2A5CADE}"/>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32A7597-F85D-4DFE-B395-848B6C9AD652}"/>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2A357F75-B734-476D-B1C9-2D5E094D8238}"/>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B2D01E9-30CA-48B9-A207-93360B9A89E6}"/>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3C5B73AE-86A9-493D-B21F-F17101A5C9EC}"/>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6DE1EFA2-C176-4083-819A-CBBEF544246E}"/>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06E3763D-6ED6-4642-BA94-5FE433A0C3A9}"/>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58D4092-AEB7-47F3-BB51-96981E26DD8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ED1F326-3434-41E0-B9D2-E3CD835B2468}"/>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704A805-24E1-4229-96FB-4D402A1EF4C8}"/>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FA66C6C-18D2-42A6-B229-911E37DEF4C5}"/>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BFB390B5-9D9C-4CC3-80E7-D15C493788D2}"/>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BE2887B1-F2C7-4448-8AE2-857C322A89F4}"/>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C335A2C-C2BE-4981-840B-E933581CC197}"/>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ABDC89A-AA2E-4897-A04B-0ED61E002B05}"/>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8CC0F429-3781-4498-9486-DD664BCEA710}"/>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506957A8-8ABA-4F16-99A5-BEA9AEA24747}"/>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29CE3281-B42F-42F7-BCB1-93A25AD6B574}"/>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D1D859BA-97C2-468B-9470-C6C065591815}"/>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A6891C68-D9C9-4378-BDDF-2EEF83D14F77}"/>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1A0F26-D30B-4F32-B4EC-2944CE8A8AAC}"/>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79EE707-320D-4986-BA4B-80DA0F03613A}"/>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618F021-BF5E-4CFB-91B0-3C3CE59F7102}"/>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52B58788-871A-4C6B-8722-EA9812F8D5CD}"/>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BDD2783-4EDC-4254-A08A-32CF14F25269}"/>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BC08C30-E997-417E-ACF3-17CD1626F6B6}"/>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6C869CC2-E189-4455-9E3E-DD36C0E1837F}"/>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A9450A5A-A388-457C-B669-48E23100EE05}"/>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AE2F233F-DCC1-4872-848A-3C7A4F6F1A2A}"/>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2DA7AE3A-2D79-407D-8333-09E975AE6A7A}"/>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763844CA-6A90-4DD5-AA73-307696E295AF}"/>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11566318-66AF-4612-B4FF-6DF4117B2B3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B38C85BD-4562-4A0E-BD64-08E7E958BBC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C7105F60-8817-435C-9556-6E977908D79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1907F35-3034-41BA-9F4E-B19BE4CF062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F0D5AFA-AE09-4F7D-9234-793E68C34FF0}"/>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AA95374-A866-43E8-A404-3576063BCA68}"/>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B5BA2A09-7F2B-4290-BECB-DE4A021B9172}"/>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59650149-C717-4064-9268-C8E72ECDE4B5}"/>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3D9B3B0-AB8B-40AC-876B-084D5ED9E71E}"/>
              </a:ext>
            </a:extLst>
          </p:cNvPr>
          <p:cNvSpPr txBox="1"/>
          <p:nvPr/>
        </p:nvSpPr>
        <p:spPr>
          <a:xfrm>
            <a:off x="7135925" y="1829251"/>
            <a:ext cx="4683873" cy="5170646"/>
          </a:xfrm>
          <a:prstGeom prst="rect">
            <a:avLst/>
          </a:prstGeom>
          <a:noFill/>
        </p:spPr>
        <p:txBody>
          <a:bodyPr wrap="square" rtlCol="0">
            <a:spAutoFit/>
          </a:bodyPr>
          <a:lstStyle/>
          <a:p>
            <a:r>
              <a:rPr lang="en-GB" sz="2200" dirty="0"/>
              <a:t>This is the </a:t>
            </a:r>
            <a:r>
              <a:rPr lang="en-GB" sz="2200" b="1" dirty="0"/>
              <a:t>first</a:t>
            </a:r>
            <a:r>
              <a:rPr lang="en-GB" sz="2200" dirty="0"/>
              <a:t> study to examine the distributions of seed release heights over the entire plant for </a:t>
            </a:r>
            <a:r>
              <a:rPr lang="en-GB" sz="2200" i="1" dirty="0"/>
              <a:t>C. nutans</a:t>
            </a:r>
            <a:r>
              <a:rPr lang="en-GB" sz="2200" dirty="0"/>
              <a:t> and </a:t>
            </a:r>
            <a:r>
              <a:rPr lang="en-GB" sz="2200" i="1" dirty="0"/>
              <a:t>C. </a:t>
            </a:r>
            <a:r>
              <a:rPr lang="en-GB" sz="2200" i="1" dirty="0" err="1"/>
              <a:t>acanthoides</a:t>
            </a:r>
            <a:r>
              <a:rPr lang="en-GB" sz="2200" i="1" dirty="0"/>
              <a:t>, </a:t>
            </a:r>
            <a:r>
              <a:rPr lang="en-GB" sz="2200" dirty="0"/>
              <a:t>and how warming affects those distributions.</a:t>
            </a:r>
          </a:p>
          <a:p>
            <a:endParaRPr lang="en-GB" sz="2200" dirty="0"/>
          </a:p>
          <a:p>
            <a:r>
              <a:rPr lang="en-GB" sz="2200" dirty="0"/>
              <a:t>Our results show that warming shifts both distributions to the right, increasing seed release heights. Previous studies showed this shift with the maximum flower height; now we show this shift with the entire flower height distribution.</a:t>
            </a:r>
          </a:p>
          <a:p>
            <a:endParaRPr lang="en-GB" sz="2200" dirty="0"/>
          </a:p>
          <a:p>
            <a:endParaRPr lang="en-GB" sz="2200" dirty="0"/>
          </a:p>
        </p:txBody>
      </p:sp>
      <p:sp>
        <p:nvSpPr>
          <p:cNvPr id="6" name="TextBox 5">
            <a:extLst>
              <a:ext uri="{FF2B5EF4-FFF2-40B4-BE49-F238E27FC236}">
                <a16:creationId xmlns:a16="http://schemas.microsoft.com/office/drawing/2014/main" id="{0DCDB6DA-5911-4009-89B7-CA1A8557F3C2}"/>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4" name="TextBox 3">
            <a:extLst>
              <a:ext uri="{FF2B5EF4-FFF2-40B4-BE49-F238E27FC236}">
                <a16:creationId xmlns:a16="http://schemas.microsoft.com/office/drawing/2014/main" id="{BD706388-DB38-4F91-B530-114E53765EBE}"/>
              </a:ext>
            </a:extLst>
          </p:cNvPr>
          <p:cNvSpPr txBox="1"/>
          <p:nvPr/>
        </p:nvSpPr>
        <p:spPr>
          <a:xfrm>
            <a:off x="1003749" y="602265"/>
            <a:ext cx="8473737" cy="830997"/>
          </a:xfrm>
          <a:prstGeom prst="rect">
            <a:avLst/>
          </a:prstGeom>
          <a:noFill/>
        </p:spPr>
        <p:txBody>
          <a:bodyPr wrap="square" rtlCol="0">
            <a:spAutoFit/>
          </a:bodyPr>
          <a:lstStyle/>
          <a:p>
            <a:r>
              <a:rPr lang="en-GB" sz="4800" dirty="0"/>
              <a:t>How warming affects height…</a:t>
            </a:r>
          </a:p>
        </p:txBody>
      </p:sp>
      <p:cxnSp>
        <p:nvCxnSpPr>
          <p:cNvPr id="60" name="Straight Arrow Connector 59">
            <a:extLst>
              <a:ext uri="{FF2B5EF4-FFF2-40B4-BE49-F238E27FC236}">
                <a16:creationId xmlns:a16="http://schemas.microsoft.com/office/drawing/2014/main" id="{2FBF5397-8258-4DFE-A13D-3BF054648B72}"/>
              </a:ext>
            </a:extLst>
          </p:cNvPr>
          <p:cNvCxnSpPr>
            <a:cxnSpLocks/>
          </p:cNvCxnSpPr>
          <p:nvPr/>
        </p:nvCxnSpPr>
        <p:spPr>
          <a:xfrm>
            <a:off x="3651834" y="3580802"/>
            <a:ext cx="7626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705AF6C-AC41-4CB0-B0DD-ECC281918F5A}"/>
              </a:ext>
            </a:extLst>
          </p:cNvPr>
          <p:cNvCxnSpPr>
            <a:cxnSpLocks/>
          </p:cNvCxnSpPr>
          <p:nvPr/>
        </p:nvCxnSpPr>
        <p:spPr>
          <a:xfrm>
            <a:off x="3356508" y="5597562"/>
            <a:ext cx="7626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15B4E26-7C5C-4703-AE75-A27C65603769}"/>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62097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C30A15C-0594-4F0B-883C-6EA4AAE3722D}"/>
              </a:ext>
            </a:extLst>
          </p:cNvPr>
          <p:cNvSpPr txBox="1"/>
          <p:nvPr/>
        </p:nvSpPr>
        <p:spPr>
          <a:xfrm>
            <a:off x="1003749" y="602265"/>
            <a:ext cx="8473737" cy="830997"/>
          </a:xfrm>
          <a:prstGeom prst="rect">
            <a:avLst/>
          </a:prstGeom>
          <a:noFill/>
        </p:spPr>
        <p:txBody>
          <a:bodyPr wrap="square" rtlCol="0">
            <a:spAutoFit/>
          </a:bodyPr>
          <a:lstStyle/>
          <a:p>
            <a:r>
              <a:rPr lang="en-GB" sz="4800" dirty="0"/>
              <a:t>… and overall dispersal</a:t>
            </a:r>
          </a:p>
        </p:txBody>
      </p:sp>
      <p:pic>
        <p:nvPicPr>
          <p:cNvPr id="6" name="Picture 5" descr="Chart, line chart&#10;&#10;Description automatically generated">
            <a:extLst>
              <a:ext uri="{FF2B5EF4-FFF2-40B4-BE49-F238E27FC236}">
                <a16:creationId xmlns:a16="http://schemas.microsoft.com/office/drawing/2014/main" id="{469F45F8-7FF0-45E0-80D6-D8608F263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58" y="1829251"/>
            <a:ext cx="6296400" cy="4550400"/>
          </a:xfrm>
          <a:prstGeom prst="rect">
            <a:avLst/>
          </a:prstGeom>
        </p:spPr>
      </p:pic>
      <p:sp>
        <p:nvSpPr>
          <p:cNvPr id="7" name="TextBox 6">
            <a:extLst>
              <a:ext uri="{FF2B5EF4-FFF2-40B4-BE49-F238E27FC236}">
                <a16:creationId xmlns:a16="http://schemas.microsoft.com/office/drawing/2014/main" id="{60CB6DA8-F564-43B4-AFFF-576906ABD4E5}"/>
              </a:ext>
            </a:extLst>
          </p:cNvPr>
          <p:cNvSpPr txBox="1"/>
          <p:nvPr/>
        </p:nvSpPr>
        <p:spPr>
          <a:xfrm>
            <a:off x="7135925" y="1829251"/>
            <a:ext cx="4683873" cy="769441"/>
          </a:xfrm>
          <a:prstGeom prst="rect">
            <a:avLst/>
          </a:prstGeom>
          <a:noFill/>
        </p:spPr>
        <p:txBody>
          <a:bodyPr wrap="square" rtlCol="0">
            <a:spAutoFit/>
          </a:bodyPr>
          <a:lstStyle/>
          <a:p>
            <a:r>
              <a:rPr lang="en-GB" sz="2200" dirty="0"/>
              <a:t>As was seen in the previous study, warming changes the dispersal kernel.</a:t>
            </a:r>
          </a:p>
        </p:txBody>
      </p:sp>
      <p:sp>
        <p:nvSpPr>
          <p:cNvPr id="9" name="Rectangle 8">
            <a:extLst>
              <a:ext uri="{FF2B5EF4-FFF2-40B4-BE49-F238E27FC236}">
                <a16:creationId xmlns:a16="http://schemas.microsoft.com/office/drawing/2014/main" id="{FD6838C8-4D31-4E7A-A1BC-4FC4F55405AB}"/>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67427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1C637-DA7E-4EF3-A195-EFF3B67777BB}"/>
              </a:ext>
            </a:extLst>
          </p:cNvPr>
          <p:cNvSpPr/>
          <p:nvPr/>
        </p:nvSpPr>
        <p:spPr>
          <a:xfrm>
            <a:off x="1027988" y="2344845"/>
            <a:ext cx="3079469"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how species distributions shift</a:t>
            </a:r>
          </a:p>
        </p:txBody>
      </p:sp>
      <p:sp>
        <p:nvSpPr>
          <p:cNvPr id="59" name="Rectangle 58">
            <a:extLst>
              <a:ext uri="{FF2B5EF4-FFF2-40B4-BE49-F238E27FC236}">
                <a16:creationId xmlns:a16="http://schemas.microsoft.com/office/drawing/2014/main" id="{1F40D12D-A35E-4C12-AD66-43E5C1A236C0}"/>
              </a:ext>
            </a:extLst>
          </p:cNvPr>
          <p:cNvSpPr/>
          <p:nvPr/>
        </p:nvSpPr>
        <p:spPr>
          <a:xfrm>
            <a:off x="1024026" y="3335721"/>
            <a:ext cx="3079469" cy="754117"/>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Understanding gene flow between populations</a:t>
            </a:r>
          </a:p>
        </p:txBody>
      </p:sp>
      <p:sp>
        <p:nvSpPr>
          <p:cNvPr id="60" name="Rectangle 59">
            <a:extLst>
              <a:ext uri="{FF2B5EF4-FFF2-40B4-BE49-F238E27FC236}">
                <a16:creationId xmlns:a16="http://schemas.microsoft.com/office/drawing/2014/main" id="{9AA2EAA4-1028-4896-8F80-D4C094294CFE}"/>
              </a:ext>
            </a:extLst>
          </p:cNvPr>
          <p:cNvSpPr/>
          <p:nvPr/>
        </p:nvSpPr>
        <p:spPr>
          <a:xfrm>
            <a:off x="1024026" y="4280338"/>
            <a:ext cx="3079469" cy="1171903"/>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Making predictions regarding the spread of invasive species</a:t>
            </a:r>
          </a:p>
        </p:txBody>
      </p:sp>
      <p:sp>
        <p:nvSpPr>
          <p:cNvPr id="61" name="Rectangle 60">
            <a:extLst>
              <a:ext uri="{FF2B5EF4-FFF2-40B4-BE49-F238E27FC236}">
                <a16:creationId xmlns:a16="http://schemas.microsoft.com/office/drawing/2014/main" id="{414F180F-F760-48F3-9727-0AF9F9DFDA8B}"/>
              </a:ext>
            </a:extLst>
          </p:cNvPr>
          <p:cNvSpPr/>
          <p:nvPr/>
        </p:nvSpPr>
        <p:spPr>
          <a:xfrm>
            <a:off x="8092740" y="2344845"/>
            <a:ext cx="30780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Predicting how quickly invasive species spread</a:t>
            </a:r>
          </a:p>
        </p:txBody>
      </p:sp>
      <p:sp>
        <p:nvSpPr>
          <p:cNvPr id="62" name="Rectangle 61">
            <a:extLst>
              <a:ext uri="{FF2B5EF4-FFF2-40B4-BE49-F238E27FC236}">
                <a16:creationId xmlns:a16="http://schemas.microsoft.com/office/drawing/2014/main" id="{EBAA666E-27EF-481D-B3D8-9366C40FD0FA}"/>
              </a:ext>
            </a:extLst>
          </p:cNvPr>
          <p:cNvSpPr/>
          <p:nvPr/>
        </p:nvSpPr>
        <p:spPr>
          <a:xfrm>
            <a:off x="8092740" y="3277310"/>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life stages contribute most to dispersal</a:t>
            </a:r>
          </a:p>
        </p:txBody>
      </p:sp>
      <p:sp>
        <p:nvSpPr>
          <p:cNvPr id="63" name="Rectangle 62">
            <a:extLst>
              <a:ext uri="{FF2B5EF4-FFF2-40B4-BE49-F238E27FC236}">
                <a16:creationId xmlns:a16="http://schemas.microsoft.com/office/drawing/2014/main" id="{315A7BA7-579F-4975-976D-98D6DE3DA6FB}"/>
              </a:ext>
            </a:extLst>
          </p:cNvPr>
          <p:cNvSpPr/>
          <p:nvPr/>
        </p:nvSpPr>
        <p:spPr>
          <a:xfrm>
            <a:off x="8092739" y="4446585"/>
            <a:ext cx="3078000" cy="100565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Understanding which agents most strongly drive dispersal</a:t>
            </a:r>
          </a:p>
        </p:txBody>
      </p:sp>
      <p:sp>
        <p:nvSpPr>
          <p:cNvPr id="4" name="TextBox 3">
            <a:extLst>
              <a:ext uri="{FF2B5EF4-FFF2-40B4-BE49-F238E27FC236}">
                <a16:creationId xmlns:a16="http://schemas.microsoft.com/office/drawing/2014/main" id="{EAF53AE0-247B-4213-A1AE-216A96A693E0}"/>
              </a:ext>
            </a:extLst>
          </p:cNvPr>
          <p:cNvSpPr txBox="1"/>
          <p:nvPr/>
        </p:nvSpPr>
        <p:spPr>
          <a:xfrm>
            <a:off x="956336" y="1820703"/>
            <a:ext cx="3425988" cy="430887"/>
          </a:xfrm>
          <a:prstGeom prst="rect">
            <a:avLst/>
          </a:prstGeom>
          <a:noFill/>
        </p:spPr>
        <p:txBody>
          <a:bodyPr wrap="square" rtlCol="0">
            <a:spAutoFit/>
          </a:bodyPr>
          <a:lstStyle/>
          <a:p>
            <a:r>
              <a:rPr lang="en-GB" sz="2200" i="1" dirty="0"/>
              <a:t>We can do a better job of…</a:t>
            </a:r>
          </a:p>
        </p:txBody>
      </p:sp>
      <p:sp>
        <p:nvSpPr>
          <p:cNvPr id="65" name="TextBox 64">
            <a:extLst>
              <a:ext uri="{FF2B5EF4-FFF2-40B4-BE49-F238E27FC236}">
                <a16:creationId xmlns:a16="http://schemas.microsoft.com/office/drawing/2014/main" id="{A4F430F1-AC52-4C62-9F4F-6F4C273EE2B3}"/>
              </a:ext>
            </a:extLst>
          </p:cNvPr>
          <p:cNvSpPr txBox="1"/>
          <p:nvPr/>
        </p:nvSpPr>
        <p:spPr>
          <a:xfrm>
            <a:off x="8032147" y="1823116"/>
            <a:ext cx="3425988" cy="430887"/>
          </a:xfrm>
          <a:prstGeom prst="rect">
            <a:avLst/>
          </a:prstGeom>
          <a:noFill/>
        </p:spPr>
        <p:txBody>
          <a:bodyPr wrap="square" rtlCol="0">
            <a:spAutoFit/>
          </a:bodyPr>
          <a:lstStyle/>
          <a:p>
            <a:r>
              <a:rPr lang="en-GB" sz="2200" i="1" dirty="0"/>
              <a:t>… which entails …</a:t>
            </a:r>
          </a:p>
        </p:txBody>
      </p:sp>
      <p:sp>
        <p:nvSpPr>
          <p:cNvPr id="5" name="Arrow: Right 4">
            <a:extLst>
              <a:ext uri="{FF2B5EF4-FFF2-40B4-BE49-F238E27FC236}">
                <a16:creationId xmlns:a16="http://schemas.microsoft.com/office/drawing/2014/main" id="{5A0C072C-DE9C-4593-9DEF-1A09FC79F9C1}"/>
              </a:ext>
            </a:extLst>
          </p:cNvPr>
          <p:cNvSpPr/>
          <p:nvPr/>
        </p:nvSpPr>
        <p:spPr>
          <a:xfrm>
            <a:off x="4221182" y="5044657"/>
            <a:ext cx="3761360"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Arrow: Right 67">
            <a:extLst>
              <a:ext uri="{FF2B5EF4-FFF2-40B4-BE49-F238E27FC236}">
                <a16:creationId xmlns:a16="http://schemas.microsoft.com/office/drawing/2014/main" id="{8F28F74E-193B-498F-AFE7-EADB911931B4}"/>
              </a:ext>
            </a:extLst>
          </p:cNvPr>
          <p:cNvSpPr/>
          <p:nvPr/>
        </p:nvSpPr>
        <p:spPr>
          <a:xfrm rot="20665034">
            <a:off x="4188544" y="4241567"/>
            <a:ext cx="3869574"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Arrow: Right 68">
            <a:extLst>
              <a:ext uri="{FF2B5EF4-FFF2-40B4-BE49-F238E27FC236}">
                <a16:creationId xmlns:a16="http://schemas.microsoft.com/office/drawing/2014/main" id="{C2F976DE-70E7-40F8-92C4-57621A52D72B}"/>
              </a:ext>
            </a:extLst>
          </p:cNvPr>
          <p:cNvSpPr/>
          <p:nvPr/>
        </p:nvSpPr>
        <p:spPr>
          <a:xfrm rot="20012195">
            <a:off x="4058071" y="3555275"/>
            <a:ext cx="4141449" cy="241738"/>
          </a:xfrm>
          <a:prstGeom prst="rightArrow">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551195E9-A7CB-4E82-8BCC-D95A476154E8}"/>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002CA55D-2BFD-49F5-ADD8-DCB1C39083B2}"/>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7" name="Rectangle 6">
            <a:extLst>
              <a:ext uri="{FF2B5EF4-FFF2-40B4-BE49-F238E27FC236}">
                <a16:creationId xmlns:a16="http://schemas.microsoft.com/office/drawing/2014/main" id="{D0AADE10-8253-4B26-A063-2DF65E6094C2}"/>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DF371D8-EBA1-4A52-8E8D-447A15AB31B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53D49AC-732C-4835-8270-4A3116D5918B}"/>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B0F8FB8-F387-4DEB-902A-1DFFBC8A726B}"/>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5ED69FD-9A7F-4424-B97F-BD0D0B51A458}"/>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371FE60-C0F5-4137-94EB-673B261948DE}"/>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8AE9A03-4B6B-404D-9A22-87705051B641}"/>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4ACF98DD-BA66-40D5-937A-94C30CE3C03D}"/>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BC910E09-9D95-4516-A17D-44DD7921B716}"/>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62F7A5A5-AE33-4CAB-A96C-4560BB0D9980}"/>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3DBB2C60-3C2B-496E-81A1-D488F47A8564}"/>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826DA4E4-5F29-4696-AD75-0D9D525414F6}"/>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CA81CE8C-013D-405F-A8DF-BAFEEA75AA7C}"/>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26CF4E41-51F9-4FF7-937E-78778614E600}"/>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635407DE-72C9-472D-A14D-2990CB043F37}"/>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64216FF4-B806-4F6D-B1DD-D924B89F1129}"/>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EA57BAD8-7109-43F5-8E57-372AFE1754A8}"/>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474C86DC-F03D-4850-9FBF-2794A30F09E5}"/>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97110065-05F8-4114-88A4-AD58D70A3ED2}"/>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7E02804B-AA44-4A1E-B49B-F31E6ACBF9CB}"/>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85EBF535-2568-43A7-BE0A-943F4EA3C23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55903CB3-521C-45C4-AED7-AADA3E36D917}"/>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79E91B1C-D681-46B3-B108-E4EF843F4459}"/>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B6C2042E-0423-4349-874B-A1F3ADE56C5E}"/>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C67723DD-BD31-4243-9B0D-954D6E4C3A86}"/>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D6D445E1-5934-43C0-B143-6CBFA735FFC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B820D06A-DA54-42B5-AE55-129AABA74A51}"/>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AEF72304-9FFA-47DF-8A39-27511E0731F9}"/>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DB351C78-8490-4B76-A942-3705355411E5}"/>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61FEC1CB-8DDE-4EC3-B678-B126FDD106C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8C170FAA-8840-41B6-BED9-A310A8D504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C2951758-BD5C-494D-B463-FC3EDBBE92DB}"/>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9371E6F1-15BD-4F62-B6B7-2E35ABC36FA2}"/>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5AB0E0B4-41C0-410E-8709-DC4194DDC989}"/>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8135D33B-758C-4444-8E61-2543AF32EBA0}"/>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48660E24-02E8-4392-83EF-8E3E3403699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342B06B7-8CC5-4A5A-9EA3-B7415F4700AE}"/>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Rectangle 153">
            <a:extLst>
              <a:ext uri="{FF2B5EF4-FFF2-40B4-BE49-F238E27FC236}">
                <a16:creationId xmlns:a16="http://schemas.microsoft.com/office/drawing/2014/main" id="{38FB03F8-2F6C-462B-85C3-FF49EB5EF8AA}"/>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C882E705-420E-4D86-9D25-CF57A7A196DD}"/>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BEC61CCC-B9B9-4A61-84BD-544850EF142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2BA94237-5D40-4556-BE1E-A3E066B491D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a:extLst>
              <a:ext uri="{FF2B5EF4-FFF2-40B4-BE49-F238E27FC236}">
                <a16:creationId xmlns:a16="http://schemas.microsoft.com/office/drawing/2014/main" id="{C07F667A-5FCA-4479-95A8-644CCF0DBC90}"/>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3EE02253-33E5-4412-BF7F-93E04419256D}"/>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5AC1A78D-12C3-4A38-AAF5-CDD03E982C79}"/>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8B9C4B52-991E-4A7A-8DAA-EEDB1A0719C2}"/>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a:extLst>
              <a:ext uri="{FF2B5EF4-FFF2-40B4-BE49-F238E27FC236}">
                <a16:creationId xmlns:a16="http://schemas.microsoft.com/office/drawing/2014/main" id="{FAF3E9F4-D7FD-4F06-BA88-392D2021E6EA}"/>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a:extLst>
              <a:ext uri="{FF2B5EF4-FFF2-40B4-BE49-F238E27FC236}">
                <a16:creationId xmlns:a16="http://schemas.microsoft.com/office/drawing/2014/main" id="{B31213D0-B6C3-4B32-9056-862611F5691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D64011ED-A808-4FC9-A251-1DF1BCE9F3A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A697A39F-873B-469B-A498-1B78F093824B}"/>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56DFC188-379F-4C39-8A3B-F1F02FD98197}"/>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D9F40DA-7108-4F62-B31F-73678DD5ED7C}"/>
              </a:ext>
            </a:extLst>
          </p:cNvPr>
          <p:cNvSpPr txBox="1"/>
          <p:nvPr/>
        </p:nvSpPr>
        <p:spPr>
          <a:xfrm>
            <a:off x="973779" y="5664203"/>
            <a:ext cx="10502487" cy="830997"/>
          </a:xfrm>
          <a:prstGeom prst="rect">
            <a:avLst/>
          </a:prstGeom>
          <a:noFill/>
        </p:spPr>
        <p:txBody>
          <a:bodyPr wrap="square" rtlCol="0">
            <a:spAutoFit/>
          </a:bodyPr>
          <a:lstStyle/>
          <a:p>
            <a:r>
              <a:rPr lang="en-GB" sz="2400" i="1" dirty="0"/>
              <a:t>A better understanding of dispersal in invasive species can help us make more informed management decisions that save time and money</a:t>
            </a:r>
          </a:p>
        </p:txBody>
      </p:sp>
      <p:sp>
        <p:nvSpPr>
          <p:cNvPr id="17" name="TextBox 16">
            <a:extLst>
              <a:ext uri="{FF2B5EF4-FFF2-40B4-BE49-F238E27FC236}">
                <a16:creationId xmlns:a16="http://schemas.microsoft.com/office/drawing/2014/main" id="{000F0F80-6930-44A4-9B73-F54B2F1B3942}"/>
              </a:ext>
            </a:extLst>
          </p:cNvPr>
          <p:cNvSpPr txBox="1"/>
          <p:nvPr/>
        </p:nvSpPr>
        <p:spPr>
          <a:xfrm>
            <a:off x="1003750" y="602265"/>
            <a:ext cx="6299200" cy="830997"/>
          </a:xfrm>
          <a:prstGeom prst="rect">
            <a:avLst/>
          </a:prstGeom>
          <a:noFill/>
        </p:spPr>
        <p:txBody>
          <a:bodyPr wrap="square" rtlCol="0">
            <a:spAutoFit/>
          </a:bodyPr>
          <a:lstStyle/>
          <a:p>
            <a:r>
              <a:rPr lang="en-GB" sz="4800" dirty="0"/>
              <a:t>Why quantify dispersal?</a:t>
            </a:r>
          </a:p>
        </p:txBody>
      </p:sp>
    </p:spTree>
    <p:extLst>
      <p:ext uri="{BB962C8B-B14F-4D97-AF65-F5344CB8AC3E}">
        <p14:creationId xmlns:p14="http://schemas.microsoft.com/office/powerpoint/2010/main" val="19228681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C30A15C-0594-4F0B-883C-6EA4AAE3722D}"/>
              </a:ext>
            </a:extLst>
          </p:cNvPr>
          <p:cNvSpPr txBox="1"/>
          <p:nvPr/>
        </p:nvSpPr>
        <p:spPr>
          <a:xfrm>
            <a:off x="1003749" y="602265"/>
            <a:ext cx="8473737" cy="830997"/>
          </a:xfrm>
          <a:prstGeom prst="rect">
            <a:avLst/>
          </a:prstGeom>
          <a:noFill/>
        </p:spPr>
        <p:txBody>
          <a:bodyPr wrap="square" rtlCol="0">
            <a:spAutoFit/>
          </a:bodyPr>
          <a:lstStyle/>
          <a:p>
            <a:r>
              <a:rPr lang="en-GB" sz="4800" dirty="0"/>
              <a:t>… and overall dispersal</a:t>
            </a:r>
          </a:p>
        </p:txBody>
      </p:sp>
      <p:pic>
        <p:nvPicPr>
          <p:cNvPr id="6" name="Picture 5" descr="Chart, line chart&#10;&#10;Description automatically generated">
            <a:extLst>
              <a:ext uri="{FF2B5EF4-FFF2-40B4-BE49-F238E27FC236}">
                <a16:creationId xmlns:a16="http://schemas.microsoft.com/office/drawing/2014/main" id="{469F45F8-7FF0-45E0-80D6-D8608F263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58" y="1829251"/>
            <a:ext cx="6296400" cy="4550400"/>
          </a:xfrm>
          <a:prstGeom prst="rect">
            <a:avLst/>
          </a:prstGeom>
        </p:spPr>
      </p:pic>
      <p:sp>
        <p:nvSpPr>
          <p:cNvPr id="7" name="TextBox 6">
            <a:extLst>
              <a:ext uri="{FF2B5EF4-FFF2-40B4-BE49-F238E27FC236}">
                <a16:creationId xmlns:a16="http://schemas.microsoft.com/office/drawing/2014/main" id="{60CB6DA8-F564-43B4-AFFF-576906ABD4E5}"/>
              </a:ext>
            </a:extLst>
          </p:cNvPr>
          <p:cNvSpPr txBox="1"/>
          <p:nvPr/>
        </p:nvSpPr>
        <p:spPr>
          <a:xfrm>
            <a:off x="7135925" y="1829251"/>
            <a:ext cx="4683873" cy="3816429"/>
          </a:xfrm>
          <a:prstGeom prst="rect">
            <a:avLst/>
          </a:prstGeom>
          <a:noFill/>
        </p:spPr>
        <p:txBody>
          <a:bodyPr wrap="square" rtlCol="0">
            <a:spAutoFit/>
          </a:bodyPr>
          <a:lstStyle/>
          <a:p>
            <a:r>
              <a:rPr lang="en-GB" sz="2200" dirty="0"/>
              <a:t>As was seen in the previous study, warming changes the dispersal kernel.</a:t>
            </a:r>
          </a:p>
          <a:p>
            <a:endParaRPr lang="en-GB" sz="2200" dirty="0"/>
          </a:p>
          <a:p>
            <a:r>
              <a:rPr lang="en-GB" sz="2200" dirty="0"/>
              <a:t>Here, our results show that even when using the entire height distribution instead of the max height, warming shifts the dispersal kernel to the right and makes the tail “fatter”… dispersal at shorter distances becomes less common, while dispersal at longer distances becomes more common.</a:t>
            </a:r>
          </a:p>
        </p:txBody>
      </p:sp>
      <p:cxnSp>
        <p:nvCxnSpPr>
          <p:cNvPr id="61" name="Straight Arrow Connector 60">
            <a:extLst>
              <a:ext uri="{FF2B5EF4-FFF2-40B4-BE49-F238E27FC236}">
                <a16:creationId xmlns:a16="http://schemas.microsoft.com/office/drawing/2014/main" id="{A78D3B7B-2FD9-4898-BEC6-1BC3CED7C643}"/>
              </a:ext>
            </a:extLst>
          </p:cNvPr>
          <p:cNvCxnSpPr>
            <a:cxnSpLocks/>
          </p:cNvCxnSpPr>
          <p:nvPr/>
        </p:nvCxnSpPr>
        <p:spPr>
          <a:xfrm>
            <a:off x="2754752" y="3062642"/>
            <a:ext cx="3943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2EBB8CB-1FE5-4ADC-8BB7-4120E6C42E5E}"/>
              </a:ext>
            </a:extLst>
          </p:cNvPr>
          <p:cNvCxnSpPr>
            <a:cxnSpLocks/>
          </p:cNvCxnSpPr>
          <p:nvPr/>
        </p:nvCxnSpPr>
        <p:spPr>
          <a:xfrm>
            <a:off x="2440032" y="4960022"/>
            <a:ext cx="39438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59DE7C8-269A-4F63-B7D7-5ADFDBA3825E}"/>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09911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FC7831E-36E5-4DE0-809F-72DAB47E1368}"/>
              </a:ext>
            </a:extLst>
          </p:cNvPr>
          <p:cNvSpPr txBox="1"/>
          <p:nvPr/>
        </p:nvSpPr>
        <p:spPr>
          <a:xfrm>
            <a:off x="1003749" y="602265"/>
            <a:ext cx="8473737" cy="830997"/>
          </a:xfrm>
          <a:prstGeom prst="rect">
            <a:avLst/>
          </a:prstGeom>
          <a:noFill/>
        </p:spPr>
        <p:txBody>
          <a:bodyPr wrap="square" rtlCol="0">
            <a:spAutoFit/>
          </a:bodyPr>
          <a:lstStyle/>
          <a:p>
            <a:r>
              <a:rPr lang="en-GB" sz="4800" dirty="0"/>
              <a:t>… and long-distance dispersal</a:t>
            </a:r>
          </a:p>
        </p:txBody>
      </p:sp>
      <p:pic>
        <p:nvPicPr>
          <p:cNvPr id="6" name="Picture 5" descr="Chart, bar chart&#10;&#10;Description automatically generated">
            <a:extLst>
              <a:ext uri="{FF2B5EF4-FFF2-40B4-BE49-F238E27FC236}">
                <a16:creationId xmlns:a16="http://schemas.microsoft.com/office/drawing/2014/main" id="{0E80B937-260E-47BF-B2FF-07A2938B873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13794" y="1829251"/>
            <a:ext cx="6296400" cy="4550400"/>
          </a:xfrm>
          <a:prstGeom prst="rect">
            <a:avLst/>
          </a:prstGeom>
        </p:spPr>
      </p:pic>
      <p:sp>
        <p:nvSpPr>
          <p:cNvPr id="11" name="TextBox 10">
            <a:extLst>
              <a:ext uri="{FF2B5EF4-FFF2-40B4-BE49-F238E27FC236}">
                <a16:creationId xmlns:a16="http://schemas.microsoft.com/office/drawing/2014/main" id="{1C9BBD59-BB15-458C-9B8C-1368F92200D7}"/>
              </a:ext>
            </a:extLst>
          </p:cNvPr>
          <p:cNvSpPr txBox="1"/>
          <p:nvPr/>
        </p:nvSpPr>
        <p:spPr>
          <a:xfrm>
            <a:off x="7135925" y="1829251"/>
            <a:ext cx="4683873" cy="2123658"/>
          </a:xfrm>
          <a:prstGeom prst="rect">
            <a:avLst/>
          </a:prstGeom>
          <a:noFill/>
        </p:spPr>
        <p:txBody>
          <a:bodyPr wrap="square" rtlCol="0">
            <a:spAutoFit/>
          </a:bodyPr>
          <a:lstStyle/>
          <a:p>
            <a:r>
              <a:rPr lang="en-GB" sz="2200" dirty="0"/>
              <a:t>Warming increases the magnitude of long-distance dispersal events.</a:t>
            </a:r>
          </a:p>
          <a:p>
            <a:endParaRPr lang="en-GB" sz="2200" dirty="0"/>
          </a:p>
          <a:p>
            <a:r>
              <a:rPr lang="en-GB" sz="2200" dirty="0"/>
              <a:t>This increase becomes more pronounced when looking at more rare dispersal events…</a:t>
            </a:r>
          </a:p>
        </p:txBody>
      </p:sp>
      <p:sp>
        <p:nvSpPr>
          <p:cNvPr id="4" name="Rectangle 3">
            <a:extLst>
              <a:ext uri="{FF2B5EF4-FFF2-40B4-BE49-F238E27FC236}">
                <a16:creationId xmlns:a16="http://schemas.microsoft.com/office/drawing/2014/main" id="{CC661922-2D21-4A81-BBAA-C4F104AEFD08}"/>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31855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FC7831E-36E5-4DE0-809F-72DAB47E1368}"/>
              </a:ext>
            </a:extLst>
          </p:cNvPr>
          <p:cNvSpPr txBox="1"/>
          <p:nvPr/>
        </p:nvSpPr>
        <p:spPr>
          <a:xfrm>
            <a:off x="1003749" y="602265"/>
            <a:ext cx="8473737" cy="830997"/>
          </a:xfrm>
          <a:prstGeom prst="rect">
            <a:avLst/>
          </a:prstGeom>
          <a:noFill/>
        </p:spPr>
        <p:txBody>
          <a:bodyPr wrap="square" rtlCol="0">
            <a:spAutoFit/>
          </a:bodyPr>
          <a:lstStyle/>
          <a:p>
            <a:r>
              <a:rPr lang="en-GB" sz="4800" dirty="0"/>
              <a:t>… and long-distance dispersal</a:t>
            </a:r>
          </a:p>
        </p:txBody>
      </p:sp>
      <p:pic>
        <p:nvPicPr>
          <p:cNvPr id="6" name="Picture 5" descr="Chart, bar chart&#10;&#10;Description automatically generated">
            <a:extLst>
              <a:ext uri="{FF2B5EF4-FFF2-40B4-BE49-F238E27FC236}">
                <a16:creationId xmlns:a16="http://schemas.microsoft.com/office/drawing/2014/main" id="{0E80B937-260E-47BF-B2FF-07A2938B873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13794" y="1829251"/>
            <a:ext cx="6296400" cy="4550400"/>
          </a:xfrm>
          <a:prstGeom prst="rect">
            <a:avLst/>
          </a:prstGeom>
        </p:spPr>
      </p:pic>
      <p:sp>
        <p:nvSpPr>
          <p:cNvPr id="11" name="TextBox 10">
            <a:extLst>
              <a:ext uri="{FF2B5EF4-FFF2-40B4-BE49-F238E27FC236}">
                <a16:creationId xmlns:a16="http://schemas.microsoft.com/office/drawing/2014/main" id="{1C9BBD59-BB15-458C-9B8C-1368F92200D7}"/>
              </a:ext>
            </a:extLst>
          </p:cNvPr>
          <p:cNvSpPr txBox="1"/>
          <p:nvPr/>
        </p:nvSpPr>
        <p:spPr>
          <a:xfrm>
            <a:off x="7135925" y="1829251"/>
            <a:ext cx="4683873" cy="3139321"/>
          </a:xfrm>
          <a:prstGeom prst="rect">
            <a:avLst/>
          </a:prstGeom>
          <a:noFill/>
        </p:spPr>
        <p:txBody>
          <a:bodyPr wrap="square" rtlCol="0">
            <a:spAutoFit/>
          </a:bodyPr>
          <a:lstStyle/>
          <a:p>
            <a:r>
              <a:rPr lang="en-GB" sz="2200" dirty="0"/>
              <a:t>Warming increases the magnitude of long-distance dispersal events.</a:t>
            </a:r>
          </a:p>
          <a:p>
            <a:endParaRPr lang="en-GB" sz="2200" dirty="0"/>
          </a:p>
          <a:p>
            <a:r>
              <a:rPr lang="en-GB" sz="2200" dirty="0"/>
              <a:t>This increase becomes more pronounced when looking at more rare dispersal events…</a:t>
            </a:r>
          </a:p>
          <a:p>
            <a:endParaRPr lang="en-GB" sz="2200" dirty="0"/>
          </a:p>
          <a:p>
            <a:r>
              <a:rPr lang="en-GB" sz="2200" dirty="0"/>
              <a:t>… but so does the variation in the magnitude of those more rare events.</a:t>
            </a:r>
          </a:p>
        </p:txBody>
      </p:sp>
      <p:sp>
        <p:nvSpPr>
          <p:cNvPr id="12" name="Rectangle 11">
            <a:extLst>
              <a:ext uri="{FF2B5EF4-FFF2-40B4-BE49-F238E27FC236}">
                <a16:creationId xmlns:a16="http://schemas.microsoft.com/office/drawing/2014/main" id="{A427638E-A917-4AE3-8955-AE910AD78821}"/>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70724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4A95CF-13C7-4601-A767-B4742111F52A}"/>
              </a:ext>
            </a:extLst>
          </p:cNvPr>
          <p:cNvSpPr txBox="1"/>
          <p:nvPr/>
        </p:nvSpPr>
        <p:spPr>
          <a:xfrm>
            <a:off x="1003749" y="1729873"/>
            <a:ext cx="6147597" cy="1446550"/>
          </a:xfrm>
          <a:prstGeom prst="rect">
            <a:avLst/>
          </a:prstGeom>
          <a:noFill/>
        </p:spPr>
        <p:txBody>
          <a:bodyPr wrap="square" rtlCol="0">
            <a:spAutoFit/>
          </a:bodyPr>
          <a:lstStyle/>
          <a:p>
            <a:r>
              <a:rPr lang="en-GB" sz="2200" dirty="0"/>
              <a:t>These events at the tail end are highly influential in how a population moves across the landscape; models of population spread are often sensitive to these rare events.</a:t>
            </a:r>
          </a:p>
        </p:txBody>
      </p:sp>
      <p:pic>
        <p:nvPicPr>
          <p:cNvPr id="6" name="Picture 2" descr="https://wol-prod-cdn.literatumonline.com/cms/attachment/eb9bdfbd-3708-44c7-9ad6-d5fe39285aa9/ecy20008161613-fig-0002-m.jpg">
            <a:extLst>
              <a:ext uri="{FF2B5EF4-FFF2-40B4-BE49-F238E27FC236}">
                <a16:creationId xmlns:a16="http://schemas.microsoft.com/office/drawing/2014/main" id="{575D7752-A2ED-4A3E-BF06-CC0CF8E45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4141" y="1679337"/>
            <a:ext cx="4058867" cy="47862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 and population spread</a:t>
            </a:r>
          </a:p>
        </p:txBody>
      </p:sp>
      <p:sp>
        <p:nvSpPr>
          <p:cNvPr id="8" name="TextBox 7">
            <a:extLst>
              <a:ext uri="{FF2B5EF4-FFF2-40B4-BE49-F238E27FC236}">
                <a16:creationId xmlns:a16="http://schemas.microsoft.com/office/drawing/2014/main" id="{C7FE165C-86E7-40F9-A3CF-7A10C7E9835E}"/>
              </a:ext>
            </a:extLst>
          </p:cNvPr>
          <p:cNvSpPr txBox="1"/>
          <p:nvPr/>
        </p:nvSpPr>
        <p:spPr>
          <a:xfrm>
            <a:off x="9901258" y="1529818"/>
            <a:ext cx="2787646" cy="200055"/>
          </a:xfrm>
          <a:prstGeom prst="rect">
            <a:avLst/>
          </a:prstGeom>
          <a:noFill/>
        </p:spPr>
        <p:txBody>
          <a:bodyPr wrap="square" rtlCol="0">
            <a:spAutoFit/>
          </a:bodyPr>
          <a:lstStyle/>
          <a:p>
            <a:r>
              <a:rPr lang="en-GB" sz="700" dirty="0"/>
              <a:t>Image source: Neubert and Caswell (2000)</a:t>
            </a:r>
          </a:p>
        </p:txBody>
      </p:sp>
      <p:sp>
        <p:nvSpPr>
          <p:cNvPr id="4" name="Rectangle 3">
            <a:extLst>
              <a:ext uri="{FF2B5EF4-FFF2-40B4-BE49-F238E27FC236}">
                <a16:creationId xmlns:a16="http://schemas.microsoft.com/office/drawing/2014/main" id="{FFFC6E48-8F53-4B81-B6C1-AD7F8D34717F}"/>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624596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4A95CF-13C7-4601-A767-B4742111F52A}"/>
              </a:ext>
            </a:extLst>
          </p:cNvPr>
          <p:cNvSpPr txBox="1"/>
          <p:nvPr/>
        </p:nvSpPr>
        <p:spPr>
          <a:xfrm>
            <a:off x="1003749" y="1729873"/>
            <a:ext cx="6147597" cy="3816429"/>
          </a:xfrm>
          <a:prstGeom prst="rect">
            <a:avLst/>
          </a:prstGeom>
          <a:noFill/>
        </p:spPr>
        <p:txBody>
          <a:bodyPr wrap="square" rtlCol="0">
            <a:spAutoFit/>
          </a:bodyPr>
          <a:lstStyle/>
          <a:p>
            <a:r>
              <a:rPr lang="en-GB" sz="2200" dirty="0"/>
              <a:t>These events at the tail end are highly influential in how a population moves across the landscape; models of population spread are often sensitive to these rare events.</a:t>
            </a:r>
          </a:p>
          <a:p>
            <a:endParaRPr lang="en-GB" sz="2200" dirty="0"/>
          </a:p>
          <a:p>
            <a:r>
              <a:rPr lang="en-GB" sz="2200" dirty="0"/>
              <a:t>Thus, warming-induced increases in the magnitude of long-distance dispersal events can increase spread rates. While we have not yet done this with using the entire flower height distribution, increased spread rates have been observed when using max height.</a:t>
            </a:r>
          </a:p>
        </p:txBody>
      </p:sp>
      <p:pic>
        <p:nvPicPr>
          <p:cNvPr id="6" name="Picture 2" descr="https://wol-prod-cdn.literatumonline.com/cms/attachment/eb9bdfbd-3708-44c7-9ad6-d5fe39285aa9/ecy20008161613-fig-0002-m.jpg">
            <a:extLst>
              <a:ext uri="{FF2B5EF4-FFF2-40B4-BE49-F238E27FC236}">
                <a16:creationId xmlns:a16="http://schemas.microsoft.com/office/drawing/2014/main" id="{575D7752-A2ED-4A3E-BF06-CC0CF8E45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4141" y="1679337"/>
            <a:ext cx="4058867" cy="47862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 and population spread</a:t>
            </a:r>
          </a:p>
        </p:txBody>
      </p:sp>
      <p:sp>
        <p:nvSpPr>
          <p:cNvPr id="8" name="TextBox 7">
            <a:extLst>
              <a:ext uri="{FF2B5EF4-FFF2-40B4-BE49-F238E27FC236}">
                <a16:creationId xmlns:a16="http://schemas.microsoft.com/office/drawing/2014/main" id="{C7FE165C-86E7-40F9-A3CF-7A10C7E9835E}"/>
              </a:ext>
            </a:extLst>
          </p:cNvPr>
          <p:cNvSpPr txBox="1"/>
          <p:nvPr/>
        </p:nvSpPr>
        <p:spPr>
          <a:xfrm>
            <a:off x="9901258" y="1529818"/>
            <a:ext cx="2787646" cy="200055"/>
          </a:xfrm>
          <a:prstGeom prst="rect">
            <a:avLst/>
          </a:prstGeom>
          <a:noFill/>
        </p:spPr>
        <p:txBody>
          <a:bodyPr wrap="square" rtlCol="0">
            <a:spAutoFit/>
          </a:bodyPr>
          <a:lstStyle/>
          <a:p>
            <a:r>
              <a:rPr lang="en-GB" sz="700" dirty="0"/>
              <a:t>Image source: Neubert and Caswell (2000)</a:t>
            </a:r>
          </a:p>
        </p:txBody>
      </p:sp>
      <p:sp>
        <p:nvSpPr>
          <p:cNvPr id="9" name="Rectangle 8">
            <a:extLst>
              <a:ext uri="{FF2B5EF4-FFF2-40B4-BE49-F238E27FC236}">
                <a16:creationId xmlns:a16="http://schemas.microsoft.com/office/drawing/2014/main" id="{E5128BD0-5D52-4B21-A4FC-69F404B135B7}"/>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40969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2" descr="Crop spraying">
            <a:extLst>
              <a:ext uri="{FF2B5EF4-FFF2-40B4-BE49-F238E27FC236}">
                <a16:creationId xmlns:a16="http://schemas.microsoft.com/office/drawing/2014/main" id="{439DEDF7-B1E0-4B93-9820-177B4208BB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23"/>
          <a:stretch/>
        </p:blipFill>
        <p:spPr bwMode="auto">
          <a:xfrm>
            <a:off x="1114250" y="1939743"/>
            <a:ext cx="4351830" cy="291941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0EF6517-57CF-4882-9462-3C69982C9CAA}"/>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D667D1-FAF6-4ABB-8C9B-59FC8F96CB49}"/>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17" name="Rectangle 16">
            <a:extLst>
              <a:ext uri="{FF2B5EF4-FFF2-40B4-BE49-F238E27FC236}">
                <a16:creationId xmlns:a16="http://schemas.microsoft.com/office/drawing/2014/main" id="{168EB533-CAD2-4F2F-A0AC-034FA1A0607D}"/>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C7F71F2-2010-428A-8B61-2A9FF6E1D9CB}"/>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53DFEB6-5421-40AB-BB45-A3A8BA310877}"/>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F4D12EE-C2FE-4C01-8FFE-FD99F0611AA3}"/>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1ED24E20-4F12-4B03-8077-173DAAA660EE}"/>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DA42C74-340F-4636-ABA6-5438E64E0937}"/>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385CE66-B5E0-42FF-A139-AF64EBBBA84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51FE653-E354-4B74-8D4C-898716101BF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534123D-640C-4872-B032-4F7BAE7E8C2B}"/>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BA1A6D8-3E42-4703-A4C3-B273F7C18E26}"/>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CD4E7551-5695-4893-B3D5-EDDA9D73E3AA}"/>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6CCB7A-FFF4-4A58-9423-E647D2ECB54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8F3DE913-5382-4AE2-A3E9-EE3B6561BE46}"/>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F3F2B11-A9A6-4B0B-9740-AC008D343A33}"/>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E30F609-70A8-4D8A-9936-781E9499AE5F}"/>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C5201F6-CF2F-422F-9E57-87915D201001}"/>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5AEF224-2E19-4167-A8CB-44A76B446905}"/>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198C8CE-3768-4A51-A99E-8EBE4AF38950}"/>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52E9E2FD-0AD6-4E2A-A8BC-E18FB76AF88F}"/>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FDF43D37-6EE2-4338-BBAF-5B146482477E}"/>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CE296FA-0234-476D-B521-A6806E84F7F6}"/>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0974E01C-3E1E-480F-9FB8-B1B8D1155DFF}"/>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8EAFE08-438B-480B-8978-44819AC26760}"/>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CA633415-DE97-42DA-8331-DB87B82FD71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91E9450C-5361-48FB-A612-B1B79DE1ACCD}"/>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AB6C738E-D7B0-4BEC-895D-4E5B164BAE2B}"/>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CABD591-038D-451A-AB93-914A9751FE63}"/>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5190E503-7D33-4B0B-B06A-3C8638B70F6C}"/>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8D2F9F9-E64A-48EA-BE30-2FF1BF1E20B0}"/>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9639866-C591-41E2-A1E5-B2D6DB273B4B}"/>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6C0A979-369B-4E52-9635-4855F09E03C8}"/>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66A6DD01-5B12-4A09-97FA-400C6C75FF72}"/>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127BF1B8-E0B7-4491-B28F-43717F273AB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31FADF0-1854-4130-92C8-5D26FC35918E}"/>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4DBE04D3-1DB2-40A1-B02D-0A02F50C71A8}"/>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B214329F-0F13-4887-8ACB-BA11524196CD}"/>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DEE2CBEF-893E-4229-B216-EBC64F989998}"/>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17F760AB-524D-465F-95CA-187113EBF28B}"/>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8E543915-B18D-4F4D-8EAE-7CD10DD40B32}"/>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76CA78C5-CCBE-4D9B-81DD-B8BA376EB0E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84570FF4-1BD4-43EB-818C-2EEC308BDB7E}"/>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9C4D4DB-F8FA-496C-834B-C9FEA034ECD5}"/>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BB09F51F-207D-48FC-862D-605FF41C2D34}"/>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D621D71C-D3C4-4D05-970A-8D156DE317E5}"/>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4CCD52C-21D4-41AB-8B42-682FC8000940}"/>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071FB3F8-D9B1-4616-9C0A-D478A2D9699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DE926D99-8DF1-4B25-AB2C-8DD7FA726E91}"/>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5510BDD-270B-4134-BC8F-86678EAF5231}"/>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2D7BF194-B82F-4627-ABC0-10BD276037B4}"/>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5192F24E-442A-424A-96D0-1EC7BC9244C1}"/>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FBD42BA-DB7D-410B-B1B8-C900266D662F}"/>
              </a:ext>
            </a:extLst>
          </p:cNvPr>
          <p:cNvSpPr txBox="1"/>
          <p:nvPr/>
        </p:nvSpPr>
        <p:spPr>
          <a:xfrm>
            <a:off x="1003749" y="602265"/>
            <a:ext cx="8473737" cy="830997"/>
          </a:xfrm>
          <a:prstGeom prst="rect">
            <a:avLst/>
          </a:prstGeom>
          <a:noFill/>
        </p:spPr>
        <p:txBody>
          <a:bodyPr wrap="square" rtlCol="0">
            <a:spAutoFit/>
          </a:bodyPr>
          <a:lstStyle/>
          <a:p>
            <a:r>
              <a:rPr lang="en-GB" sz="4800" dirty="0"/>
              <a:t>Weed management implications</a:t>
            </a:r>
          </a:p>
        </p:txBody>
      </p:sp>
      <p:sp>
        <p:nvSpPr>
          <p:cNvPr id="12" name="TextBox 11">
            <a:extLst>
              <a:ext uri="{FF2B5EF4-FFF2-40B4-BE49-F238E27FC236}">
                <a16:creationId xmlns:a16="http://schemas.microsoft.com/office/drawing/2014/main" id="{8B34C402-381C-4E24-B4BA-58C4FB712F53}"/>
              </a:ext>
            </a:extLst>
          </p:cNvPr>
          <p:cNvSpPr txBox="1"/>
          <p:nvPr/>
        </p:nvSpPr>
        <p:spPr>
          <a:xfrm>
            <a:off x="4502171" y="4659100"/>
            <a:ext cx="1034966" cy="200055"/>
          </a:xfrm>
          <a:prstGeom prst="rect">
            <a:avLst/>
          </a:prstGeom>
          <a:noFill/>
        </p:spPr>
        <p:txBody>
          <a:bodyPr wrap="square" rtlCol="0">
            <a:spAutoFit/>
          </a:bodyPr>
          <a:lstStyle/>
          <a:p>
            <a:r>
              <a:rPr lang="en-GB" sz="700" dirty="0">
                <a:solidFill>
                  <a:schemeClr val="bg1"/>
                </a:solidFill>
              </a:rPr>
              <a:t>Image source: </a:t>
            </a:r>
            <a:r>
              <a:rPr lang="en-GB" sz="700" dirty="0" err="1">
                <a:solidFill>
                  <a:schemeClr val="bg1"/>
                </a:solidFill>
              </a:rPr>
              <a:t>Pixabay</a:t>
            </a:r>
            <a:endParaRPr lang="en-GB" sz="700" dirty="0">
              <a:solidFill>
                <a:schemeClr val="bg1"/>
              </a:solidFill>
            </a:endParaRPr>
          </a:p>
        </p:txBody>
      </p:sp>
      <p:sp>
        <p:nvSpPr>
          <p:cNvPr id="14" name="TextBox 13">
            <a:extLst>
              <a:ext uri="{FF2B5EF4-FFF2-40B4-BE49-F238E27FC236}">
                <a16:creationId xmlns:a16="http://schemas.microsoft.com/office/drawing/2014/main" id="{DADE25CA-603B-489C-8762-4497BE3720BC}"/>
              </a:ext>
            </a:extLst>
          </p:cNvPr>
          <p:cNvSpPr txBox="1"/>
          <p:nvPr/>
        </p:nvSpPr>
        <p:spPr>
          <a:xfrm>
            <a:off x="5938738" y="1817431"/>
            <a:ext cx="5355183" cy="2800767"/>
          </a:xfrm>
          <a:prstGeom prst="rect">
            <a:avLst/>
          </a:prstGeom>
          <a:noFill/>
        </p:spPr>
        <p:txBody>
          <a:bodyPr wrap="square" rtlCol="0">
            <a:spAutoFit/>
          </a:bodyPr>
          <a:lstStyle/>
          <a:p>
            <a:r>
              <a:rPr lang="en-GB" sz="2200" dirty="0"/>
              <a:t>These results have implications for weed management… as warming leads to greater dispersal, the spread of these weeds will be more challenging to control.</a:t>
            </a:r>
          </a:p>
          <a:p>
            <a:endParaRPr lang="en-GB" sz="2200" dirty="0"/>
          </a:p>
          <a:p>
            <a:r>
              <a:rPr lang="en-GB" sz="2200" dirty="0"/>
              <a:t>Knowing how invasive plants respond to warming can help us continue effective management in future climates.</a:t>
            </a:r>
          </a:p>
        </p:txBody>
      </p:sp>
      <p:sp>
        <p:nvSpPr>
          <p:cNvPr id="15" name="Rectangle 14">
            <a:extLst>
              <a:ext uri="{FF2B5EF4-FFF2-40B4-BE49-F238E27FC236}">
                <a16:creationId xmlns:a16="http://schemas.microsoft.com/office/drawing/2014/main" id="{B3AD286D-8C63-4567-B5F6-0917F7A0B9A2}"/>
              </a:ext>
            </a:extLst>
          </p:cNvPr>
          <p:cNvSpPr/>
          <p:nvPr/>
        </p:nvSpPr>
        <p:spPr>
          <a:xfrm>
            <a:off x="3855438"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81310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B5C2C5E-2329-407E-95B7-043AD3CCEFDD}"/>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3CA52158-FFDE-4108-A38D-2FEE8B0B0344}"/>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1E255AE7-883F-41FF-BDEA-A403844B8EFE}"/>
              </a:ext>
            </a:extLst>
          </p:cNvPr>
          <p:cNvSpPr txBox="1"/>
          <p:nvPr/>
        </p:nvSpPr>
        <p:spPr>
          <a:xfrm>
            <a:off x="1003750" y="602265"/>
            <a:ext cx="9479558" cy="830997"/>
          </a:xfrm>
          <a:prstGeom prst="rect">
            <a:avLst/>
          </a:prstGeom>
          <a:noFill/>
        </p:spPr>
        <p:txBody>
          <a:bodyPr wrap="square" rtlCol="0">
            <a:spAutoFit/>
          </a:bodyPr>
          <a:lstStyle/>
          <a:p>
            <a:r>
              <a:rPr lang="en-GB" sz="4800" dirty="0"/>
              <a:t>Dream big… but start small</a:t>
            </a:r>
          </a:p>
        </p:txBody>
      </p:sp>
      <p:sp>
        <p:nvSpPr>
          <p:cNvPr id="29" name="Rectangle 28">
            <a:extLst>
              <a:ext uri="{FF2B5EF4-FFF2-40B4-BE49-F238E27FC236}">
                <a16:creationId xmlns:a16="http://schemas.microsoft.com/office/drawing/2014/main" id="{64CA3F7A-67D5-4DCC-A52D-8CCEC2BDDF9B}"/>
              </a:ext>
            </a:extLst>
          </p:cNvPr>
          <p:cNvSpPr/>
          <p:nvPr/>
        </p:nvSpPr>
        <p:spPr>
          <a:xfrm>
            <a:off x="1114250" y="3946194"/>
            <a:ext cx="4352400"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Changes in wind speeds</a:t>
            </a:r>
          </a:p>
        </p:txBody>
      </p:sp>
      <p:sp>
        <p:nvSpPr>
          <p:cNvPr id="30" name="Rectangle 29">
            <a:extLst>
              <a:ext uri="{FF2B5EF4-FFF2-40B4-BE49-F238E27FC236}">
                <a16:creationId xmlns:a16="http://schemas.microsoft.com/office/drawing/2014/main" id="{5E88C05B-2A4A-40C9-BAD6-940074998EFE}"/>
              </a:ext>
            </a:extLst>
          </p:cNvPr>
          <p:cNvSpPr/>
          <p:nvPr/>
        </p:nvSpPr>
        <p:spPr>
          <a:xfrm>
            <a:off x="1114249" y="4943434"/>
            <a:ext cx="4352400"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Increased frequency of extreme events</a:t>
            </a:r>
          </a:p>
        </p:txBody>
      </p:sp>
      <p:sp>
        <p:nvSpPr>
          <p:cNvPr id="31" name="Rectangle 30">
            <a:extLst>
              <a:ext uri="{FF2B5EF4-FFF2-40B4-BE49-F238E27FC236}">
                <a16:creationId xmlns:a16="http://schemas.microsoft.com/office/drawing/2014/main" id="{3AA3A29B-4A78-4EF2-8CE5-49E091B55147}"/>
              </a:ext>
            </a:extLst>
          </p:cNvPr>
          <p:cNvSpPr/>
          <p:nvPr/>
        </p:nvSpPr>
        <p:spPr>
          <a:xfrm>
            <a:off x="1114250" y="2948954"/>
            <a:ext cx="4352400"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Precipitation shifts</a:t>
            </a:r>
          </a:p>
        </p:txBody>
      </p:sp>
      <p:sp>
        <p:nvSpPr>
          <p:cNvPr id="32" name="Rectangle 31">
            <a:extLst>
              <a:ext uri="{FF2B5EF4-FFF2-40B4-BE49-F238E27FC236}">
                <a16:creationId xmlns:a16="http://schemas.microsoft.com/office/drawing/2014/main" id="{54EC9103-1A2A-4F30-81F8-3D12DDC6E146}"/>
              </a:ext>
            </a:extLst>
          </p:cNvPr>
          <p:cNvSpPr/>
          <p:nvPr/>
        </p:nvSpPr>
        <p:spPr>
          <a:xfrm>
            <a:off x="1114250" y="1951714"/>
            <a:ext cx="43524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Temperature increases</a:t>
            </a:r>
          </a:p>
        </p:txBody>
      </p:sp>
      <p:sp>
        <p:nvSpPr>
          <p:cNvPr id="12" name="TextBox 11">
            <a:extLst>
              <a:ext uri="{FF2B5EF4-FFF2-40B4-BE49-F238E27FC236}">
                <a16:creationId xmlns:a16="http://schemas.microsoft.com/office/drawing/2014/main" id="{3F2559A9-E093-4286-9907-12642E4196CE}"/>
              </a:ext>
            </a:extLst>
          </p:cNvPr>
          <p:cNvSpPr txBox="1"/>
          <p:nvPr/>
        </p:nvSpPr>
        <p:spPr>
          <a:xfrm>
            <a:off x="5938738" y="1817431"/>
            <a:ext cx="5355183" cy="707886"/>
          </a:xfrm>
          <a:prstGeom prst="rect">
            <a:avLst/>
          </a:prstGeom>
          <a:noFill/>
        </p:spPr>
        <p:txBody>
          <a:bodyPr wrap="square" rtlCol="0">
            <a:spAutoFit/>
          </a:bodyPr>
          <a:lstStyle/>
          <a:p>
            <a:r>
              <a:rPr lang="en-GB" sz="2000" dirty="0"/>
              <a:t>For now, we’ve started with a model examining effects of temperature increase on dispersal.</a:t>
            </a:r>
          </a:p>
        </p:txBody>
      </p:sp>
    </p:spTree>
    <p:extLst>
      <p:ext uri="{BB962C8B-B14F-4D97-AF65-F5344CB8AC3E}">
        <p14:creationId xmlns:p14="http://schemas.microsoft.com/office/powerpoint/2010/main" val="3755592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B5C2C5E-2329-407E-95B7-043AD3CCEFDD}"/>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3CA52158-FFDE-4108-A38D-2FEE8B0B0344}"/>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1E255AE7-883F-41FF-BDEA-A403844B8EFE}"/>
              </a:ext>
            </a:extLst>
          </p:cNvPr>
          <p:cNvSpPr txBox="1"/>
          <p:nvPr/>
        </p:nvSpPr>
        <p:spPr>
          <a:xfrm>
            <a:off x="1003750" y="602265"/>
            <a:ext cx="9479558" cy="830997"/>
          </a:xfrm>
          <a:prstGeom prst="rect">
            <a:avLst/>
          </a:prstGeom>
          <a:noFill/>
        </p:spPr>
        <p:txBody>
          <a:bodyPr wrap="square" rtlCol="0">
            <a:spAutoFit/>
          </a:bodyPr>
          <a:lstStyle/>
          <a:p>
            <a:r>
              <a:rPr lang="en-GB" sz="4800" dirty="0"/>
              <a:t>Dream big… but start small</a:t>
            </a:r>
          </a:p>
        </p:txBody>
      </p:sp>
      <p:sp>
        <p:nvSpPr>
          <p:cNvPr id="30" name="Rectangle 29">
            <a:extLst>
              <a:ext uri="{FF2B5EF4-FFF2-40B4-BE49-F238E27FC236}">
                <a16:creationId xmlns:a16="http://schemas.microsoft.com/office/drawing/2014/main" id="{5E88C05B-2A4A-40C9-BAD6-940074998EFE}"/>
              </a:ext>
            </a:extLst>
          </p:cNvPr>
          <p:cNvSpPr/>
          <p:nvPr/>
        </p:nvSpPr>
        <p:spPr>
          <a:xfrm>
            <a:off x="1114249" y="4943434"/>
            <a:ext cx="4352400"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Increased frequency of extreme events</a:t>
            </a:r>
          </a:p>
        </p:txBody>
      </p:sp>
      <p:sp>
        <p:nvSpPr>
          <p:cNvPr id="31" name="Rectangle 30">
            <a:extLst>
              <a:ext uri="{FF2B5EF4-FFF2-40B4-BE49-F238E27FC236}">
                <a16:creationId xmlns:a16="http://schemas.microsoft.com/office/drawing/2014/main" id="{3AA3A29B-4A78-4EF2-8CE5-49E091B55147}"/>
              </a:ext>
            </a:extLst>
          </p:cNvPr>
          <p:cNvSpPr/>
          <p:nvPr/>
        </p:nvSpPr>
        <p:spPr>
          <a:xfrm>
            <a:off x="1114250" y="2948954"/>
            <a:ext cx="4352400"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Precipitation shifts</a:t>
            </a:r>
          </a:p>
        </p:txBody>
      </p:sp>
      <p:sp>
        <p:nvSpPr>
          <p:cNvPr id="32" name="Rectangle 31">
            <a:extLst>
              <a:ext uri="{FF2B5EF4-FFF2-40B4-BE49-F238E27FC236}">
                <a16:creationId xmlns:a16="http://schemas.microsoft.com/office/drawing/2014/main" id="{54EC9103-1A2A-4F30-81F8-3D12DDC6E146}"/>
              </a:ext>
            </a:extLst>
          </p:cNvPr>
          <p:cNvSpPr/>
          <p:nvPr/>
        </p:nvSpPr>
        <p:spPr>
          <a:xfrm>
            <a:off x="1114250" y="1951714"/>
            <a:ext cx="43524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Temperature increases</a:t>
            </a:r>
          </a:p>
        </p:txBody>
      </p:sp>
      <p:sp>
        <p:nvSpPr>
          <p:cNvPr id="12" name="TextBox 11">
            <a:extLst>
              <a:ext uri="{FF2B5EF4-FFF2-40B4-BE49-F238E27FC236}">
                <a16:creationId xmlns:a16="http://schemas.microsoft.com/office/drawing/2014/main" id="{3F2559A9-E093-4286-9907-12642E4196CE}"/>
              </a:ext>
            </a:extLst>
          </p:cNvPr>
          <p:cNvSpPr txBox="1"/>
          <p:nvPr/>
        </p:nvSpPr>
        <p:spPr>
          <a:xfrm>
            <a:off x="5938738" y="1817431"/>
            <a:ext cx="5355183" cy="1631216"/>
          </a:xfrm>
          <a:prstGeom prst="rect">
            <a:avLst/>
          </a:prstGeom>
          <a:noFill/>
        </p:spPr>
        <p:txBody>
          <a:bodyPr wrap="square" rtlCol="0">
            <a:spAutoFit/>
          </a:bodyPr>
          <a:lstStyle/>
          <a:p>
            <a:r>
              <a:rPr lang="en-GB" sz="2000" dirty="0"/>
              <a:t>For now, we’ve started with a model examining effects of temperature increase on dispersal.</a:t>
            </a:r>
          </a:p>
          <a:p>
            <a:endParaRPr lang="en-GB" sz="2000" dirty="0"/>
          </a:p>
          <a:p>
            <a:r>
              <a:rPr lang="en-GB" sz="2000" dirty="0"/>
              <a:t>In future work, we plan to examine effects of changes in wind speed as well…</a:t>
            </a:r>
          </a:p>
        </p:txBody>
      </p:sp>
      <p:sp>
        <p:nvSpPr>
          <p:cNvPr id="4" name="Rectangle 3">
            <a:extLst>
              <a:ext uri="{FF2B5EF4-FFF2-40B4-BE49-F238E27FC236}">
                <a16:creationId xmlns:a16="http://schemas.microsoft.com/office/drawing/2014/main" id="{3474A433-90B1-4FEA-9B6D-8CD3254D02DF}"/>
              </a:ext>
            </a:extLst>
          </p:cNvPr>
          <p:cNvSpPr/>
          <p:nvPr/>
        </p:nvSpPr>
        <p:spPr>
          <a:xfrm>
            <a:off x="1114250" y="3946194"/>
            <a:ext cx="43524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Changes in wind speeds</a:t>
            </a:r>
          </a:p>
        </p:txBody>
      </p:sp>
    </p:spTree>
    <p:extLst>
      <p:ext uri="{BB962C8B-B14F-4D97-AF65-F5344CB8AC3E}">
        <p14:creationId xmlns:p14="http://schemas.microsoft.com/office/powerpoint/2010/main" val="24374578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B5C2C5E-2329-407E-95B7-043AD3CCEFDD}"/>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3CA52158-FFDE-4108-A38D-2FEE8B0B0344}"/>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1E255AE7-883F-41FF-BDEA-A403844B8EFE}"/>
              </a:ext>
            </a:extLst>
          </p:cNvPr>
          <p:cNvSpPr txBox="1"/>
          <p:nvPr/>
        </p:nvSpPr>
        <p:spPr>
          <a:xfrm>
            <a:off x="1003750" y="602265"/>
            <a:ext cx="9479558" cy="830997"/>
          </a:xfrm>
          <a:prstGeom prst="rect">
            <a:avLst/>
          </a:prstGeom>
          <a:noFill/>
        </p:spPr>
        <p:txBody>
          <a:bodyPr wrap="square" rtlCol="0">
            <a:spAutoFit/>
          </a:bodyPr>
          <a:lstStyle/>
          <a:p>
            <a:r>
              <a:rPr lang="en-GB" sz="4800" dirty="0"/>
              <a:t>Dream big… but start small</a:t>
            </a:r>
          </a:p>
        </p:txBody>
      </p:sp>
      <p:sp>
        <p:nvSpPr>
          <p:cNvPr id="32" name="Rectangle 31">
            <a:extLst>
              <a:ext uri="{FF2B5EF4-FFF2-40B4-BE49-F238E27FC236}">
                <a16:creationId xmlns:a16="http://schemas.microsoft.com/office/drawing/2014/main" id="{54EC9103-1A2A-4F30-81F8-3D12DDC6E146}"/>
              </a:ext>
            </a:extLst>
          </p:cNvPr>
          <p:cNvSpPr/>
          <p:nvPr/>
        </p:nvSpPr>
        <p:spPr>
          <a:xfrm>
            <a:off x="1114250" y="1951714"/>
            <a:ext cx="43524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Temperature increases</a:t>
            </a:r>
          </a:p>
        </p:txBody>
      </p:sp>
      <p:sp>
        <p:nvSpPr>
          <p:cNvPr id="12" name="TextBox 11">
            <a:extLst>
              <a:ext uri="{FF2B5EF4-FFF2-40B4-BE49-F238E27FC236}">
                <a16:creationId xmlns:a16="http://schemas.microsoft.com/office/drawing/2014/main" id="{3F2559A9-E093-4286-9907-12642E4196CE}"/>
              </a:ext>
            </a:extLst>
          </p:cNvPr>
          <p:cNvSpPr txBox="1"/>
          <p:nvPr/>
        </p:nvSpPr>
        <p:spPr>
          <a:xfrm>
            <a:off x="5938738" y="1817431"/>
            <a:ext cx="5355183" cy="2554545"/>
          </a:xfrm>
          <a:prstGeom prst="rect">
            <a:avLst/>
          </a:prstGeom>
          <a:noFill/>
        </p:spPr>
        <p:txBody>
          <a:bodyPr wrap="square" rtlCol="0">
            <a:spAutoFit/>
          </a:bodyPr>
          <a:lstStyle/>
          <a:p>
            <a:r>
              <a:rPr lang="en-GB" sz="2000" dirty="0"/>
              <a:t>For now, we’ve started with a model examining effects of temperature increase on dispersal.</a:t>
            </a:r>
          </a:p>
          <a:p>
            <a:endParaRPr lang="en-GB" sz="2000" dirty="0"/>
          </a:p>
          <a:p>
            <a:r>
              <a:rPr lang="en-GB" sz="2000" dirty="0"/>
              <a:t>In future work, we plan to examine effects of changes in wind speed as well…</a:t>
            </a:r>
          </a:p>
          <a:p>
            <a:endParaRPr lang="en-GB" sz="2000" dirty="0"/>
          </a:p>
          <a:p>
            <a:r>
              <a:rPr lang="en-GB" sz="2000" dirty="0"/>
              <a:t>… and perhaps the effects of shifts in other climate-related variables.</a:t>
            </a:r>
          </a:p>
        </p:txBody>
      </p:sp>
      <p:sp>
        <p:nvSpPr>
          <p:cNvPr id="4" name="Rectangle 3">
            <a:extLst>
              <a:ext uri="{FF2B5EF4-FFF2-40B4-BE49-F238E27FC236}">
                <a16:creationId xmlns:a16="http://schemas.microsoft.com/office/drawing/2014/main" id="{3474A433-90B1-4FEA-9B6D-8CD3254D02DF}"/>
              </a:ext>
            </a:extLst>
          </p:cNvPr>
          <p:cNvSpPr/>
          <p:nvPr/>
        </p:nvSpPr>
        <p:spPr>
          <a:xfrm>
            <a:off x="1114250" y="3946194"/>
            <a:ext cx="43524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Changes in wind speeds</a:t>
            </a:r>
          </a:p>
        </p:txBody>
      </p:sp>
      <p:sp>
        <p:nvSpPr>
          <p:cNvPr id="13" name="Rectangle 12">
            <a:extLst>
              <a:ext uri="{FF2B5EF4-FFF2-40B4-BE49-F238E27FC236}">
                <a16:creationId xmlns:a16="http://schemas.microsoft.com/office/drawing/2014/main" id="{43AC989B-0AF6-4918-9430-03D18C9EEE95}"/>
              </a:ext>
            </a:extLst>
          </p:cNvPr>
          <p:cNvSpPr/>
          <p:nvPr/>
        </p:nvSpPr>
        <p:spPr>
          <a:xfrm>
            <a:off x="1114249" y="4943434"/>
            <a:ext cx="43524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Increased frequency of extreme events</a:t>
            </a:r>
          </a:p>
        </p:txBody>
      </p:sp>
      <p:sp>
        <p:nvSpPr>
          <p:cNvPr id="14" name="Rectangle 13">
            <a:extLst>
              <a:ext uri="{FF2B5EF4-FFF2-40B4-BE49-F238E27FC236}">
                <a16:creationId xmlns:a16="http://schemas.microsoft.com/office/drawing/2014/main" id="{2DC7D5C0-F2BF-4366-B839-BC82B415CB7E}"/>
              </a:ext>
            </a:extLst>
          </p:cNvPr>
          <p:cNvSpPr/>
          <p:nvPr/>
        </p:nvSpPr>
        <p:spPr>
          <a:xfrm>
            <a:off x="1114250" y="2948954"/>
            <a:ext cx="43524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Precipitation shifts</a:t>
            </a:r>
          </a:p>
        </p:txBody>
      </p:sp>
    </p:spTree>
    <p:extLst>
      <p:ext uri="{BB962C8B-B14F-4D97-AF65-F5344CB8AC3E}">
        <p14:creationId xmlns:p14="http://schemas.microsoft.com/office/powerpoint/2010/main" val="41613257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white"/>
                </a:solidFill>
                <a:effectLst/>
                <a:uLnTx/>
                <a:uFillTx/>
                <a:latin typeface="Calibri" panose="020F0502020204030204"/>
                <a:ea typeface="+mn-ea"/>
                <a:cs typeface="+mn-cs"/>
              </a:rPr>
              <a:t>Discussion &amp; Conclusions</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B5C2C5E-2329-407E-95B7-043AD3CCEFDD}"/>
              </a:ext>
            </a:extLst>
          </p:cNvPr>
          <p:cNvSpPr/>
          <p:nvPr/>
        </p:nvSpPr>
        <p:spPr>
          <a:xfrm>
            <a:off x="3661994"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3CA52158-FFDE-4108-A38D-2FEE8B0B0344}"/>
              </a:ext>
            </a:extLst>
          </p:cNvPr>
          <p:cNvSpPr/>
          <p:nvPr/>
        </p:nvSpPr>
        <p:spPr>
          <a:xfrm>
            <a:off x="385543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1E255AE7-883F-41FF-BDEA-A403844B8EFE}"/>
              </a:ext>
            </a:extLst>
          </p:cNvPr>
          <p:cNvSpPr txBox="1"/>
          <p:nvPr/>
        </p:nvSpPr>
        <p:spPr>
          <a:xfrm>
            <a:off x="1003750" y="602265"/>
            <a:ext cx="9479558" cy="830997"/>
          </a:xfrm>
          <a:prstGeom prst="rect">
            <a:avLst/>
          </a:prstGeom>
          <a:noFill/>
        </p:spPr>
        <p:txBody>
          <a:bodyPr wrap="square" rtlCol="0">
            <a:spAutoFit/>
          </a:bodyPr>
          <a:lstStyle/>
          <a:p>
            <a:r>
              <a:rPr lang="en-GB" sz="4800" dirty="0"/>
              <a:t>Dream big… but start small</a:t>
            </a:r>
          </a:p>
        </p:txBody>
      </p:sp>
      <p:sp>
        <p:nvSpPr>
          <p:cNvPr id="29" name="Rectangle 28">
            <a:extLst>
              <a:ext uri="{FF2B5EF4-FFF2-40B4-BE49-F238E27FC236}">
                <a16:creationId xmlns:a16="http://schemas.microsoft.com/office/drawing/2014/main" id="{64CA3F7A-67D5-4DCC-A52D-8CCEC2BDDF9B}"/>
              </a:ext>
            </a:extLst>
          </p:cNvPr>
          <p:cNvSpPr/>
          <p:nvPr/>
        </p:nvSpPr>
        <p:spPr>
          <a:xfrm>
            <a:off x="1114250" y="3946194"/>
            <a:ext cx="4352400"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Changes in wind speeds</a:t>
            </a:r>
          </a:p>
        </p:txBody>
      </p:sp>
      <p:sp>
        <p:nvSpPr>
          <p:cNvPr id="30" name="Rectangle 29">
            <a:extLst>
              <a:ext uri="{FF2B5EF4-FFF2-40B4-BE49-F238E27FC236}">
                <a16:creationId xmlns:a16="http://schemas.microsoft.com/office/drawing/2014/main" id="{5E88C05B-2A4A-40C9-BAD6-940074998EFE}"/>
              </a:ext>
            </a:extLst>
          </p:cNvPr>
          <p:cNvSpPr/>
          <p:nvPr/>
        </p:nvSpPr>
        <p:spPr>
          <a:xfrm>
            <a:off x="1114249" y="4943434"/>
            <a:ext cx="4352400"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Increased frequency of extreme events</a:t>
            </a:r>
          </a:p>
        </p:txBody>
      </p:sp>
      <p:sp>
        <p:nvSpPr>
          <p:cNvPr id="31" name="Rectangle 30">
            <a:extLst>
              <a:ext uri="{FF2B5EF4-FFF2-40B4-BE49-F238E27FC236}">
                <a16:creationId xmlns:a16="http://schemas.microsoft.com/office/drawing/2014/main" id="{3AA3A29B-4A78-4EF2-8CE5-49E091B55147}"/>
              </a:ext>
            </a:extLst>
          </p:cNvPr>
          <p:cNvSpPr/>
          <p:nvPr/>
        </p:nvSpPr>
        <p:spPr>
          <a:xfrm>
            <a:off x="1114250" y="2948954"/>
            <a:ext cx="4352400" cy="800376"/>
          </a:xfrm>
          <a:prstGeom prst="rect">
            <a:avLst/>
          </a:prstGeom>
          <a:solidFill>
            <a:srgbClr val="002060">
              <a:alpha val="60000"/>
            </a:srgbClr>
          </a:solidFill>
          <a:ln>
            <a:solidFill>
              <a:srgbClr val="00206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lt1">
                    <a:alpha val="60000"/>
                  </a:schemeClr>
                </a:solidFill>
              </a:rPr>
              <a:t>Precipitation shifts</a:t>
            </a:r>
          </a:p>
        </p:txBody>
      </p:sp>
      <p:sp>
        <p:nvSpPr>
          <p:cNvPr id="32" name="Rectangle 31">
            <a:extLst>
              <a:ext uri="{FF2B5EF4-FFF2-40B4-BE49-F238E27FC236}">
                <a16:creationId xmlns:a16="http://schemas.microsoft.com/office/drawing/2014/main" id="{54EC9103-1A2A-4F30-81F8-3D12DDC6E146}"/>
              </a:ext>
            </a:extLst>
          </p:cNvPr>
          <p:cNvSpPr/>
          <p:nvPr/>
        </p:nvSpPr>
        <p:spPr>
          <a:xfrm>
            <a:off x="1114250" y="1951714"/>
            <a:ext cx="4352400" cy="800376"/>
          </a:xfrm>
          <a:prstGeom prst="rect">
            <a:avLst/>
          </a:prstGeom>
          <a:solidFill>
            <a:srgbClr val="002060">
              <a:alpha val="87000"/>
            </a:srgbClr>
          </a:solidFill>
          <a:ln>
            <a:solidFill>
              <a:srgbClr val="00206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Temperature increases</a:t>
            </a:r>
          </a:p>
        </p:txBody>
      </p:sp>
      <p:sp>
        <p:nvSpPr>
          <p:cNvPr id="4" name="TextBox 3">
            <a:extLst>
              <a:ext uri="{FF2B5EF4-FFF2-40B4-BE49-F238E27FC236}">
                <a16:creationId xmlns:a16="http://schemas.microsoft.com/office/drawing/2014/main" id="{DE501BE7-AB68-4487-A6A7-E00F065E4EB4}"/>
              </a:ext>
            </a:extLst>
          </p:cNvPr>
          <p:cNvSpPr txBox="1"/>
          <p:nvPr/>
        </p:nvSpPr>
        <p:spPr>
          <a:xfrm>
            <a:off x="5938738" y="1817431"/>
            <a:ext cx="5355183" cy="3170099"/>
          </a:xfrm>
          <a:prstGeom prst="rect">
            <a:avLst/>
          </a:prstGeom>
          <a:noFill/>
        </p:spPr>
        <p:txBody>
          <a:bodyPr wrap="square" rtlCol="0">
            <a:spAutoFit/>
          </a:bodyPr>
          <a:lstStyle/>
          <a:p>
            <a:r>
              <a:rPr lang="en-GB" sz="2000" dirty="0"/>
              <a:t>For now, we’ve started with a model examining effects of temperature increase on dispersal.</a:t>
            </a:r>
          </a:p>
          <a:p>
            <a:endParaRPr lang="en-GB" sz="2000" dirty="0"/>
          </a:p>
          <a:p>
            <a:r>
              <a:rPr lang="en-GB" sz="2000" dirty="0"/>
              <a:t>In future work, we plan to examine effects of changes in wind speed as well…</a:t>
            </a:r>
          </a:p>
          <a:p>
            <a:endParaRPr lang="en-GB" sz="2000" dirty="0"/>
          </a:p>
          <a:p>
            <a:r>
              <a:rPr lang="en-GB" sz="2000" dirty="0"/>
              <a:t>… and perhaps the effects of shifts in other climate-related variables.</a:t>
            </a:r>
          </a:p>
          <a:p>
            <a:endParaRPr lang="en-GB" sz="2000" dirty="0"/>
          </a:p>
          <a:p>
            <a:r>
              <a:rPr lang="en-GB" sz="2000" i="1" dirty="0"/>
              <a:t>Progress begins with a step in the right direction.</a:t>
            </a:r>
          </a:p>
        </p:txBody>
      </p:sp>
    </p:spTree>
    <p:extLst>
      <p:ext uri="{BB962C8B-B14F-4D97-AF65-F5344CB8AC3E}">
        <p14:creationId xmlns:p14="http://schemas.microsoft.com/office/powerpoint/2010/main" val="224668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B5C2C5E-2329-407E-95B7-043AD3CCEFDD}"/>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026" name="Picture 2" descr="Floods | Ready.gov">
            <a:extLst>
              <a:ext uri="{FF2B5EF4-FFF2-40B4-BE49-F238E27FC236}">
                <a16:creationId xmlns:a16="http://schemas.microsoft.com/office/drawing/2014/main" id="{9C1DC1C7-327E-4867-AA5A-61B378DA5B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090" y="1939744"/>
            <a:ext cx="4359779" cy="17456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lar bears across the Arctic face shorter sea ice season – Climate Change:  Vital Signs of the Planet">
            <a:extLst>
              <a:ext uri="{FF2B5EF4-FFF2-40B4-BE49-F238E27FC236}">
                <a16:creationId xmlns:a16="http://schemas.microsoft.com/office/drawing/2014/main" id="{A49A7805-5F1D-492D-9149-70304086D1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227"/>
          <a:stretch/>
        </p:blipFill>
        <p:spPr bwMode="auto">
          <a:xfrm>
            <a:off x="1104090" y="3770061"/>
            <a:ext cx="4359779" cy="237673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9EAA2C-AB5F-4FBE-A385-28569063A9AC}"/>
              </a:ext>
            </a:extLst>
          </p:cNvPr>
          <p:cNvSpPr txBox="1"/>
          <p:nvPr/>
        </p:nvSpPr>
        <p:spPr>
          <a:xfrm>
            <a:off x="4186590" y="5946745"/>
            <a:ext cx="1432535"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4">
                  <a:extLst>
                    <a:ext uri="{A12FA001-AC4F-418D-AE19-62706E023703}">
                      <ahyp:hlinkClr xmlns:ahyp="http://schemas.microsoft.com/office/drawing/2018/hyperlinkcolor" val="tx"/>
                    </a:ext>
                  </a:extLst>
                </a:hlinkClick>
              </a:rPr>
              <a:t>climate.nasa.gov</a:t>
            </a:r>
            <a:endParaRPr lang="en-GB" sz="700" dirty="0">
              <a:solidFill>
                <a:schemeClr val="bg1"/>
              </a:solidFill>
            </a:endParaRPr>
          </a:p>
        </p:txBody>
      </p:sp>
      <p:sp>
        <p:nvSpPr>
          <p:cNvPr id="14" name="TextBox 13">
            <a:extLst>
              <a:ext uri="{FF2B5EF4-FFF2-40B4-BE49-F238E27FC236}">
                <a16:creationId xmlns:a16="http://schemas.microsoft.com/office/drawing/2014/main" id="{E694727E-D978-4880-9AA7-9CBF27F2A406}"/>
              </a:ext>
            </a:extLst>
          </p:cNvPr>
          <p:cNvSpPr txBox="1"/>
          <p:nvPr/>
        </p:nvSpPr>
        <p:spPr>
          <a:xfrm>
            <a:off x="4435811" y="3504961"/>
            <a:ext cx="1432535" cy="200055"/>
          </a:xfrm>
          <a:prstGeom prst="rect">
            <a:avLst/>
          </a:prstGeom>
          <a:noFill/>
        </p:spPr>
        <p:txBody>
          <a:bodyPr wrap="square" rtlCol="0">
            <a:spAutoFit/>
          </a:bodyPr>
          <a:lstStyle/>
          <a:p>
            <a:r>
              <a:rPr lang="en-GB" sz="700" dirty="0">
                <a:solidFill>
                  <a:schemeClr val="bg1"/>
                </a:solidFill>
              </a:rPr>
              <a:t>Image source: </a:t>
            </a:r>
            <a:r>
              <a:rPr lang="en-GB" sz="700" dirty="0">
                <a:solidFill>
                  <a:schemeClr val="bg1"/>
                </a:solidFill>
                <a:hlinkClick r:id="rId5">
                  <a:extLst>
                    <a:ext uri="{A12FA001-AC4F-418D-AE19-62706E023703}">
                      <ahyp:hlinkClr xmlns:ahyp="http://schemas.microsoft.com/office/drawing/2018/hyperlinkcolor" val="tx"/>
                    </a:ext>
                  </a:extLst>
                </a:hlinkClick>
              </a:rPr>
              <a:t>ready.gov</a:t>
            </a:r>
            <a:endParaRPr lang="en-GB" sz="700" dirty="0">
              <a:solidFill>
                <a:schemeClr val="bg1"/>
              </a:solidFill>
            </a:endParaRPr>
          </a:p>
        </p:txBody>
      </p:sp>
    </p:spTree>
    <p:extLst>
      <p:ext uri="{BB962C8B-B14F-4D97-AF65-F5344CB8AC3E}">
        <p14:creationId xmlns:p14="http://schemas.microsoft.com/office/powerpoint/2010/main" val="26230720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692D8B6-F8FF-4C44-905F-528B83DE0286}"/>
              </a:ext>
            </a:extLst>
          </p:cNvPr>
          <p:cNvSpPr txBox="1"/>
          <p:nvPr/>
        </p:nvSpPr>
        <p:spPr>
          <a:xfrm>
            <a:off x="912310" y="831995"/>
            <a:ext cx="6622346" cy="830997"/>
          </a:xfrm>
          <a:prstGeom prst="rect">
            <a:avLst/>
          </a:prstGeom>
          <a:noFill/>
        </p:spPr>
        <p:txBody>
          <a:bodyPr wrap="square" rtlCol="0">
            <a:spAutoFit/>
          </a:bodyPr>
          <a:lstStyle/>
          <a:p>
            <a:r>
              <a:rPr lang="en-GB" sz="4800" dirty="0"/>
              <a:t>References</a:t>
            </a:r>
          </a:p>
        </p:txBody>
      </p:sp>
      <p:sp>
        <p:nvSpPr>
          <p:cNvPr id="5" name="TextBox 4">
            <a:extLst>
              <a:ext uri="{FF2B5EF4-FFF2-40B4-BE49-F238E27FC236}">
                <a16:creationId xmlns:a16="http://schemas.microsoft.com/office/drawing/2014/main" id="{D966BE0A-4400-48DA-8D4E-074DA8C46865}"/>
              </a:ext>
            </a:extLst>
          </p:cNvPr>
          <p:cNvSpPr txBox="1"/>
          <p:nvPr/>
        </p:nvSpPr>
        <p:spPr>
          <a:xfrm>
            <a:off x="1003749" y="1729873"/>
            <a:ext cx="10290172" cy="2554545"/>
          </a:xfrm>
          <a:prstGeom prst="rect">
            <a:avLst/>
          </a:prstGeom>
          <a:noFill/>
        </p:spPr>
        <p:txBody>
          <a:bodyPr wrap="square" rtlCol="0">
            <a:spAutoFit/>
          </a:bodyPr>
          <a:lstStyle/>
          <a:p>
            <a:pPr marL="171450" indent="-171450">
              <a:buFont typeface="Arial" panose="020B0604020202020204" pitchFamily="34" charset="0"/>
              <a:buChar char="•"/>
            </a:pPr>
            <a:r>
              <a:rPr lang="en-GB" sz="1600" dirty="0" err="1"/>
              <a:t>Beaury</a:t>
            </a:r>
            <a:r>
              <a:rPr lang="en-GB" sz="1600" dirty="0"/>
              <a:t>, E.M., Fusco, E.J., Jackson, M.R., </a:t>
            </a:r>
            <a:r>
              <a:rPr lang="en-GB" sz="1600" dirty="0" err="1"/>
              <a:t>Laginhas</a:t>
            </a:r>
            <a:r>
              <a:rPr lang="en-GB" sz="1600" dirty="0"/>
              <a:t>, B.B., Morelli, T.L., Allen, J.M., </a:t>
            </a:r>
            <a:r>
              <a:rPr lang="en-GB" sz="1600" dirty="0" err="1"/>
              <a:t>Pasquarella</a:t>
            </a:r>
            <a:r>
              <a:rPr lang="en-GB" sz="1600" dirty="0"/>
              <a:t>, V.J. and Bradley, B.A. 2020. Incorporating climate change into invasive species management: insights from managers. Biological Invasions, 22(2), pp.233-252.</a:t>
            </a:r>
          </a:p>
          <a:p>
            <a:pPr marL="171450" indent="-171450">
              <a:buFont typeface="Arial" panose="020B0604020202020204" pitchFamily="34" charset="0"/>
              <a:buChar char="•"/>
            </a:pPr>
            <a:r>
              <a:rPr lang="en-GB" sz="1600" dirty="0" err="1"/>
              <a:t>Katul</a:t>
            </a:r>
            <a:r>
              <a:rPr lang="en-GB" sz="1600" dirty="0"/>
              <a:t>, G.G., </a:t>
            </a:r>
            <a:r>
              <a:rPr lang="en-GB" sz="1600" dirty="0" err="1"/>
              <a:t>Porporato</a:t>
            </a:r>
            <a:r>
              <a:rPr lang="en-GB" sz="1600" dirty="0"/>
              <a:t>, A., Nathan, R., Siqueira, M., </a:t>
            </a:r>
            <a:r>
              <a:rPr lang="en-GB" sz="1600" dirty="0" err="1"/>
              <a:t>Soons</a:t>
            </a:r>
            <a:r>
              <a:rPr lang="en-GB" sz="1600" dirty="0"/>
              <a:t>, M.B., Poggi, D., Horn, H.S. and Levin, S.A., 2005. Mechanistic analytical models for long-distance seed dispersal by wind. The American Naturalist, 166(3), pp.368-381.</a:t>
            </a:r>
          </a:p>
          <a:p>
            <a:pPr marL="171450" indent="-171450">
              <a:buFont typeface="Arial" panose="020B0604020202020204" pitchFamily="34" charset="0"/>
              <a:buChar char="•"/>
            </a:pPr>
            <a:r>
              <a:rPr lang="en-GB" sz="1600" dirty="0"/>
              <a:t>Neubert, M.G. and Caswell, H., 2000. Demography and dispersal: calculation and sensitivity analysis of invasion speed for structured populations. Ecology, 81(6), pp.1613-1628.</a:t>
            </a:r>
          </a:p>
          <a:p>
            <a:pPr marL="171450" indent="-171450">
              <a:buFont typeface="Arial" panose="020B0604020202020204" pitchFamily="34" charset="0"/>
              <a:buChar char="•"/>
            </a:pPr>
            <a:r>
              <a:rPr lang="en-GB" sz="1600" dirty="0" err="1"/>
              <a:t>Skarpaas</a:t>
            </a:r>
            <a:r>
              <a:rPr lang="en-GB" sz="1600" dirty="0"/>
              <a:t>, O. and Shea, K., 2007. Dispersal patterns, dispersal mechanisms, and invasion wave speeds for invasive thistles. The American Naturalist, 170(3), pp.421-430.</a:t>
            </a:r>
          </a:p>
          <a:p>
            <a:pPr marL="171450" indent="-171450">
              <a:buFont typeface="Arial" panose="020B0604020202020204" pitchFamily="34" charset="0"/>
              <a:buChar char="•"/>
            </a:pPr>
            <a:r>
              <a:rPr lang="en-GB" sz="1600" dirty="0"/>
              <a:t>Zhang, R., </a:t>
            </a:r>
            <a:r>
              <a:rPr lang="en-GB" sz="1600" dirty="0" err="1"/>
              <a:t>Jongejans</a:t>
            </a:r>
            <a:r>
              <a:rPr lang="en-GB" sz="1600" dirty="0"/>
              <a:t>, E. and Shea, K., 2011. Warming increases the spread of an invasive thistle. </a:t>
            </a:r>
            <a:r>
              <a:rPr lang="en-GB" sz="1600" dirty="0" err="1"/>
              <a:t>PLoS</a:t>
            </a:r>
            <a:r>
              <a:rPr lang="en-GB" sz="1600" dirty="0"/>
              <a:t> One, 6(6).</a:t>
            </a:r>
          </a:p>
        </p:txBody>
      </p:sp>
    </p:spTree>
    <p:extLst>
      <p:ext uri="{BB962C8B-B14F-4D97-AF65-F5344CB8AC3E}">
        <p14:creationId xmlns:p14="http://schemas.microsoft.com/office/powerpoint/2010/main" val="39073502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2B3EF1A5-E524-4092-8066-730D556FAB1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F0E6E6B5-6582-40BF-B49C-A5A82028C97B}"/>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7FE9DCF0-C935-4289-AD03-5FA319D43A90}"/>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B9A3D005-AB13-403D-9100-2B99D9A2C057}"/>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178ECA0D-623C-46A0-BB28-CE6FFCC4AC0B}"/>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5EB12D0-EFE1-4ADD-9404-34B213AC8C71}"/>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Rectangle 222">
            <a:extLst>
              <a:ext uri="{FF2B5EF4-FFF2-40B4-BE49-F238E27FC236}">
                <a16:creationId xmlns:a16="http://schemas.microsoft.com/office/drawing/2014/main" id="{1B482DCC-6EF8-49A1-B242-13C3B0C580F0}"/>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Rectangle 224">
            <a:extLst>
              <a:ext uri="{FF2B5EF4-FFF2-40B4-BE49-F238E27FC236}">
                <a16:creationId xmlns:a16="http://schemas.microsoft.com/office/drawing/2014/main" id="{795E0486-B53E-4840-9F92-888FE415FCE3}"/>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CF5C4D2-9CD3-428A-963E-6C1B6CD55BBA}"/>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97092027-865E-45E1-9B76-80C63517FB05}"/>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50F1E595-36C0-40B6-B340-15AA1EE81E06}"/>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0AE56DA6-8360-4D95-B2BA-399A2C6D66CF}"/>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2CBFAB3-C8AB-4123-B68B-6C189391B17A}"/>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5F42175B-727C-4315-85A3-E491F242AE9E}"/>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Rectangle 238">
            <a:extLst>
              <a:ext uri="{FF2B5EF4-FFF2-40B4-BE49-F238E27FC236}">
                <a16:creationId xmlns:a16="http://schemas.microsoft.com/office/drawing/2014/main" id="{F3BE5C01-3CE8-4074-8236-59669B30889D}"/>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a:extLst>
              <a:ext uri="{FF2B5EF4-FFF2-40B4-BE49-F238E27FC236}">
                <a16:creationId xmlns:a16="http://schemas.microsoft.com/office/drawing/2014/main" id="{A5907C5D-3206-4A68-9FAB-6FA5F8125055}"/>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242">
            <a:extLst>
              <a:ext uri="{FF2B5EF4-FFF2-40B4-BE49-F238E27FC236}">
                <a16:creationId xmlns:a16="http://schemas.microsoft.com/office/drawing/2014/main" id="{CBA11BE5-67F8-44EB-81F5-1A159F7D2F0B}"/>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97D6FDE5-F4BE-44E0-ABBD-072AF009B5F3}"/>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E4FC4C44-B3BA-4424-B8AC-89A284B141EF}"/>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F71589F7-C2C8-4482-85F1-53BE2C59CC58}"/>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Rectangle 250">
            <a:extLst>
              <a:ext uri="{FF2B5EF4-FFF2-40B4-BE49-F238E27FC236}">
                <a16:creationId xmlns:a16="http://schemas.microsoft.com/office/drawing/2014/main" id="{5884834E-35DC-4F5B-A95E-E720205D54AE}"/>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EB424D17-DEEF-4742-9586-FEA14BD11E97}"/>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9CDFE456-87BB-457C-B024-FC3E136B4B6F}"/>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5985D4F0-2B36-46DF-85A2-B592472C4443}"/>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C168296-295D-43B9-BDEF-C70AD2AF83EE}"/>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3E07ED7D-1241-4121-B146-5F1C00C93182}"/>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5E3447F9-933A-464C-BA02-0EC60C4E5C4F}"/>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4A5E733F-8677-45D9-A1F1-58FDC0C8F1A7}"/>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CA29F40-E2A4-42A5-A239-E4EE3A94CB18}"/>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Rectangle 268">
            <a:extLst>
              <a:ext uri="{FF2B5EF4-FFF2-40B4-BE49-F238E27FC236}">
                <a16:creationId xmlns:a16="http://schemas.microsoft.com/office/drawing/2014/main" id="{A32C5F4C-1DAD-4E60-A58B-E30D41C99354}"/>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D3AF1E0B-16DD-482B-912F-11D0FF82EBCF}"/>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59A43D8D-D17B-40C2-921C-E526DC7EE821}"/>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 name="Rectangle 274">
            <a:extLst>
              <a:ext uri="{FF2B5EF4-FFF2-40B4-BE49-F238E27FC236}">
                <a16:creationId xmlns:a16="http://schemas.microsoft.com/office/drawing/2014/main" id="{608C4E8B-92D4-499F-9D54-43DB89E65F58}"/>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533B6C68-4A69-425F-8440-DEA65D3169E4}"/>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Rectangle 278">
            <a:extLst>
              <a:ext uri="{FF2B5EF4-FFF2-40B4-BE49-F238E27FC236}">
                <a16:creationId xmlns:a16="http://schemas.microsoft.com/office/drawing/2014/main" id="{DD9F2631-7EEC-4473-B516-30E748D6998D}"/>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5D910E42-6BDD-436E-8A33-290421C4E75C}"/>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Rectangle 282">
            <a:extLst>
              <a:ext uri="{FF2B5EF4-FFF2-40B4-BE49-F238E27FC236}">
                <a16:creationId xmlns:a16="http://schemas.microsoft.com/office/drawing/2014/main" id="{3C352958-EBFB-44D7-B40D-B9F3315310C7}"/>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D6D8BED4-ED7F-4F32-AE7C-11308C1000C8}"/>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99973E6B-F756-47BC-BAD9-37363E0F3726}"/>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21D4EC64-989C-46BC-B32D-A0AB29D93088}"/>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FBCC80EF-D5D6-4FEE-BF6A-29AD0084743B}"/>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Rectangle 292">
            <a:extLst>
              <a:ext uri="{FF2B5EF4-FFF2-40B4-BE49-F238E27FC236}">
                <a16:creationId xmlns:a16="http://schemas.microsoft.com/office/drawing/2014/main" id="{F624277D-D299-4BB4-BD34-2C12643AF595}"/>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D4788912-D82A-4AC2-80F1-06FC6F27131A}"/>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3AF912E-D346-4FD0-A633-24CFCFFD4285}"/>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9FBF869E-1EBB-4C8A-987A-374C462B749D}"/>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5" name="Picture 6" descr="C nutans seed leaving flowerhead Garman farm 040703 I">
            <a:extLst>
              <a:ext uri="{FF2B5EF4-FFF2-40B4-BE49-F238E27FC236}">
                <a16:creationId xmlns:a16="http://schemas.microsoft.com/office/drawing/2014/main" id="{94942AE8-6EB1-4022-A7E5-4F49E30150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12" t="7679" b="10694"/>
          <a:stretch/>
        </p:blipFill>
        <p:spPr bwMode="auto">
          <a:xfrm>
            <a:off x="7706786" y="1114692"/>
            <a:ext cx="3996895" cy="251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TextBox 326">
            <a:extLst>
              <a:ext uri="{FF2B5EF4-FFF2-40B4-BE49-F238E27FC236}">
                <a16:creationId xmlns:a16="http://schemas.microsoft.com/office/drawing/2014/main" id="{FF67C7B4-2103-47F0-B44E-4356CCAEF024}"/>
              </a:ext>
            </a:extLst>
          </p:cNvPr>
          <p:cNvSpPr txBox="1"/>
          <p:nvPr/>
        </p:nvSpPr>
        <p:spPr>
          <a:xfrm>
            <a:off x="10611385" y="3442917"/>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692D8B6-F8FF-4C44-905F-528B83DE0286}"/>
              </a:ext>
            </a:extLst>
          </p:cNvPr>
          <p:cNvSpPr txBox="1"/>
          <p:nvPr/>
        </p:nvSpPr>
        <p:spPr>
          <a:xfrm>
            <a:off x="912310" y="831995"/>
            <a:ext cx="6622346" cy="830997"/>
          </a:xfrm>
          <a:prstGeom prst="rect">
            <a:avLst/>
          </a:prstGeom>
          <a:noFill/>
        </p:spPr>
        <p:txBody>
          <a:bodyPr wrap="square" rtlCol="0">
            <a:spAutoFit/>
          </a:bodyPr>
          <a:lstStyle/>
          <a:p>
            <a:r>
              <a:rPr lang="en-GB" sz="4800" dirty="0"/>
              <a:t>Questions?</a:t>
            </a:r>
          </a:p>
        </p:txBody>
      </p:sp>
      <p:sp>
        <p:nvSpPr>
          <p:cNvPr id="3" name="TextBox 2">
            <a:extLst>
              <a:ext uri="{FF2B5EF4-FFF2-40B4-BE49-F238E27FC236}">
                <a16:creationId xmlns:a16="http://schemas.microsoft.com/office/drawing/2014/main" id="{503075AF-4258-413A-A528-AF046ACF49EA}"/>
              </a:ext>
            </a:extLst>
          </p:cNvPr>
          <p:cNvSpPr txBox="1"/>
          <p:nvPr/>
        </p:nvSpPr>
        <p:spPr>
          <a:xfrm>
            <a:off x="942043" y="1982450"/>
            <a:ext cx="5245397" cy="1785104"/>
          </a:xfrm>
          <a:prstGeom prst="rect">
            <a:avLst/>
          </a:prstGeom>
          <a:noFill/>
        </p:spPr>
        <p:txBody>
          <a:bodyPr wrap="square" rtlCol="0">
            <a:spAutoFit/>
          </a:bodyPr>
          <a:lstStyle/>
          <a:p>
            <a:pPr marL="342900" indent="-342900">
              <a:buFont typeface="Arial" panose="020B0604020202020204" pitchFamily="34" charset="0"/>
              <a:buChar char="•"/>
            </a:pPr>
            <a:r>
              <a:rPr lang="en-GB" sz="2200" dirty="0"/>
              <a:t>Ask them in-call</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Post them in the chat</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Email them to me at </a:t>
            </a:r>
            <a:r>
              <a:rPr lang="en-GB" sz="2200" dirty="0">
                <a:hlinkClick r:id="rId3"/>
              </a:rPr>
              <a:t>thd5066@psu.edu</a:t>
            </a:r>
            <a:endParaRPr lang="en-GB" sz="2200" dirty="0"/>
          </a:p>
        </p:txBody>
      </p:sp>
      <p:sp>
        <p:nvSpPr>
          <p:cNvPr id="4" name="TextBox 3">
            <a:extLst>
              <a:ext uri="{FF2B5EF4-FFF2-40B4-BE49-F238E27FC236}">
                <a16:creationId xmlns:a16="http://schemas.microsoft.com/office/drawing/2014/main" id="{DB1798D0-9335-4055-AA8D-0F346291844C}"/>
              </a:ext>
            </a:extLst>
          </p:cNvPr>
          <p:cNvSpPr txBox="1"/>
          <p:nvPr/>
        </p:nvSpPr>
        <p:spPr>
          <a:xfrm>
            <a:off x="942043" y="5578855"/>
            <a:ext cx="6179982" cy="646331"/>
          </a:xfrm>
          <a:prstGeom prst="rect">
            <a:avLst/>
          </a:prstGeom>
          <a:noFill/>
        </p:spPr>
        <p:txBody>
          <a:bodyPr wrap="square" rtlCol="0">
            <a:spAutoFit/>
          </a:bodyPr>
          <a:lstStyle/>
          <a:p>
            <a:r>
              <a:rPr lang="en-GB" i="1" dirty="0"/>
              <a:t>Many thanks to the Shea Lab for providing resources, guidance, and feedback!</a:t>
            </a:r>
          </a:p>
        </p:txBody>
      </p:sp>
      <p:pic>
        <p:nvPicPr>
          <p:cNvPr id="5" name="Picture 4" descr="Chart, line chart&#10;&#10;Description automatically generated">
            <a:extLst>
              <a:ext uri="{FF2B5EF4-FFF2-40B4-BE49-F238E27FC236}">
                <a16:creationId xmlns:a16="http://schemas.microsoft.com/office/drawing/2014/main" id="{BC901013-9664-4BDC-91A6-8D71E10DCF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6280" y="3699048"/>
            <a:ext cx="3987401" cy="2519963"/>
          </a:xfrm>
          <a:prstGeom prst="rect">
            <a:avLst/>
          </a:prstGeom>
          <a:ln>
            <a:solidFill>
              <a:schemeClr val="tx1"/>
            </a:solidFill>
          </a:ln>
        </p:spPr>
      </p:pic>
    </p:spTree>
    <p:extLst>
      <p:ext uri="{BB962C8B-B14F-4D97-AF65-F5344CB8AC3E}">
        <p14:creationId xmlns:p14="http://schemas.microsoft.com/office/powerpoint/2010/main" val="3492490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4A7E8-63FD-41FE-A344-50D8869ACDBB}"/>
              </a:ext>
            </a:extLst>
          </p:cNvPr>
          <p:cNvSpPr txBox="1"/>
          <p:nvPr/>
        </p:nvSpPr>
        <p:spPr>
          <a:xfrm>
            <a:off x="5937750" y="1881439"/>
            <a:ext cx="5238533" cy="2939266"/>
          </a:xfrm>
          <a:prstGeom prst="rect">
            <a:avLst/>
          </a:prstGeom>
          <a:noFill/>
        </p:spPr>
        <p:txBody>
          <a:bodyPr wrap="square" rtlCol="0">
            <a:spAutoFit/>
          </a:bodyPr>
          <a:lstStyle/>
          <a:p>
            <a:r>
              <a:rPr lang="en-GB" dirty="0"/>
              <a:t>Climate change has the potential to affect dispersal of organisms, either by directly affecting dispersal vectors or indirectly by affecting dispersal-related factors. </a:t>
            </a:r>
          </a:p>
          <a:p>
            <a:endParaRPr lang="en-GB" dirty="0"/>
          </a:p>
          <a:p>
            <a:pPr>
              <a:spcAft>
                <a:spcPts val="600"/>
              </a:spcAft>
            </a:pPr>
            <a:r>
              <a:rPr lang="en-GB" dirty="0"/>
              <a:t>This includes:</a:t>
            </a:r>
          </a:p>
          <a:p>
            <a:pPr marL="285750" indent="-285750">
              <a:buFont typeface="Arial" panose="020B0604020202020204" pitchFamily="34" charset="0"/>
              <a:buChar char="•"/>
            </a:pPr>
            <a:r>
              <a:rPr lang="en-GB" dirty="0"/>
              <a:t>Temperature</a:t>
            </a:r>
          </a:p>
          <a:p>
            <a:pPr marL="285750" indent="-285750">
              <a:buFont typeface="Arial" panose="020B0604020202020204" pitchFamily="34" charset="0"/>
              <a:buChar char="•"/>
            </a:pPr>
            <a:r>
              <a:rPr lang="en-GB" dirty="0"/>
              <a:t>Precipitation</a:t>
            </a:r>
          </a:p>
          <a:p>
            <a:pPr marL="285750" indent="-285750">
              <a:buFont typeface="Arial" panose="020B0604020202020204" pitchFamily="34" charset="0"/>
              <a:buChar char="•"/>
            </a:pPr>
            <a:r>
              <a:rPr lang="en-GB" dirty="0"/>
              <a:t>Wind speeds</a:t>
            </a:r>
          </a:p>
          <a:p>
            <a:pPr marL="285750" indent="-285750">
              <a:buFont typeface="Arial" panose="020B0604020202020204" pitchFamily="34" charset="0"/>
              <a:buChar char="•"/>
            </a:pPr>
            <a:r>
              <a:rPr lang="en-GB" dirty="0"/>
              <a:t>Frequency of extreme events</a:t>
            </a:r>
          </a:p>
        </p:txBody>
      </p:sp>
      <p:sp>
        <p:nvSpPr>
          <p:cNvPr id="2" name="Rectangle 1">
            <a:extLst>
              <a:ext uri="{FF2B5EF4-FFF2-40B4-BE49-F238E27FC236}">
                <a16:creationId xmlns:a16="http://schemas.microsoft.com/office/drawing/2014/main" id="{DD7D2A20-9135-475E-B6F6-A2C8D222698B}"/>
              </a:ext>
            </a:extLst>
          </p:cNvPr>
          <p:cNvSpPr/>
          <p:nvPr/>
        </p:nvSpPr>
        <p:spPr>
          <a:xfrm>
            <a:off x="0" y="-3810"/>
            <a:ext cx="12192000" cy="360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1DDAE92-AB4E-46D4-B935-44C1B240902F}"/>
              </a:ext>
            </a:extLst>
          </p:cNvPr>
          <p:cNvSpPr txBox="1"/>
          <p:nvPr/>
        </p:nvSpPr>
        <p:spPr>
          <a:xfrm>
            <a:off x="-16425" y="7422"/>
            <a:ext cx="2929343" cy="323165"/>
          </a:xfrm>
          <a:prstGeom prst="rect">
            <a:avLst/>
          </a:prstGeom>
          <a:noFill/>
        </p:spPr>
        <p:txBody>
          <a:bodyPr wrap="square" rtlCol="0">
            <a:spAutoFit/>
          </a:bodyPr>
          <a:lstStyle/>
          <a:p>
            <a:r>
              <a:rPr lang="en-GB" sz="1500" dirty="0">
                <a:solidFill>
                  <a:schemeClr val="bg1"/>
                </a:solidFill>
              </a:rPr>
              <a:t>Background &amp; Introduction</a:t>
            </a:r>
          </a:p>
        </p:txBody>
      </p:sp>
      <p:sp>
        <p:nvSpPr>
          <p:cNvPr id="5" name="Rectangle 4">
            <a:extLst>
              <a:ext uri="{FF2B5EF4-FFF2-40B4-BE49-F238E27FC236}">
                <a16:creationId xmlns:a16="http://schemas.microsoft.com/office/drawing/2014/main" id="{99A04D71-0637-4A20-8507-1AFB715D63CE}"/>
              </a:ext>
            </a:extLst>
          </p:cNvPr>
          <p:cNvSpPr/>
          <p:nvPr/>
        </p:nvSpPr>
        <p:spPr>
          <a:xfrm>
            <a:off x="2708418"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72ABD9-6776-4129-A22D-CCEB73F12244}"/>
              </a:ext>
            </a:extLst>
          </p:cNvPr>
          <p:cNvSpPr/>
          <p:nvPr/>
        </p:nvSpPr>
        <p:spPr>
          <a:xfrm>
            <a:off x="2899477"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86FAA04-C393-4AAE-80F1-19B013B5A001}"/>
              </a:ext>
            </a:extLst>
          </p:cNvPr>
          <p:cNvSpPr/>
          <p:nvPr/>
        </p:nvSpPr>
        <p:spPr>
          <a:xfrm>
            <a:off x="3092921"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02F08-014A-4E07-8D97-0CD513AE8D89}"/>
              </a:ext>
            </a:extLst>
          </p:cNvPr>
          <p:cNvSpPr/>
          <p:nvPr/>
        </p:nvSpPr>
        <p:spPr>
          <a:xfrm>
            <a:off x="3283980" y="113777"/>
            <a:ext cx="126000" cy="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44C9B5D-5A90-4B84-985F-5DAAA603C379}"/>
              </a:ext>
            </a:extLst>
          </p:cNvPr>
          <p:cNvSpPr/>
          <p:nvPr/>
        </p:nvSpPr>
        <p:spPr>
          <a:xfrm>
            <a:off x="3470935"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B5C2C5E-2329-407E-95B7-043AD3CCEFDD}"/>
              </a:ext>
            </a:extLst>
          </p:cNvPr>
          <p:cNvSpPr/>
          <p:nvPr/>
        </p:nvSpPr>
        <p:spPr>
          <a:xfrm>
            <a:off x="3661994" y="113777"/>
            <a:ext cx="126000" cy="1248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DDC1250-E476-4694-BF8F-DB9D5EB527C7}"/>
              </a:ext>
            </a:extLst>
          </p:cNvPr>
          <p:cNvSpPr/>
          <p:nvPr/>
        </p:nvSpPr>
        <p:spPr>
          <a:xfrm>
            <a:off x="11971580" y="56594"/>
            <a:ext cx="160898" cy="1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B497CD8-5234-4270-85F5-0AB176862367}"/>
              </a:ext>
            </a:extLst>
          </p:cNvPr>
          <p:cNvSpPr/>
          <p:nvPr/>
        </p:nvSpPr>
        <p:spPr>
          <a:xfrm>
            <a:off x="11567784" y="139894"/>
            <a:ext cx="144000" cy="14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D5E1075-F2A3-47BC-BA8B-ED448F344762}"/>
              </a:ext>
            </a:extLst>
          </p:cNvPr>
          <p:cNvSpPr/>
          <p:nvPr/>
        </p:nvSpPr>
        <p:spPr>
          <a:xfrm>
            <a:off x="10998722" y="72492"/>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07874BF-4193-4828-AEA7-C05BBD9440E2}"/>
              </a:ext>
            </a:extLst>
          </p:cNvPr>
          <p:cNvSpPr/>
          <p:nvPr/>
        </p:nvSpPr>
        <p:spPr>
          <a:xfrm>
            <a:off x="11347225" y="55338"/>
            <a:ext cx="10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E882FE0-6E3B-46B8-B90C-DB3618E638E7}"/>
              </a:ext>
            </a:extLst>
          </p:cNvPr>
          <p:cNvSpPr/>
          <p:nvPr/>
        </p:nvSpPr>
        <p:spPr>
          <a:xfrm>
            <a:off x="10802988" y="224539"/>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F3E6914-22E9-49CC-8ADE-5A955101EAC8}"/>
              </a:ext>
            </a:extLst>
          </p:cNvPr>
          <p:cNvSpPr/>
          <p:nvPr/>
        </p:nvSpPr>
        <p:spPr>
          <a:xfrm>
            <a:off x="10549132" y="90492"/>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2980A73-95C9-4E3B-B391-2AF562E998C9}"/>
              </a:ext>
            </a:extLst>
          </p:cNvPr>
          <p:cNvSpPr/>
          <p:nvPr/>
        </p:nvSpPr>
        <p:spPr>
          <a:xfrm>
            <a:off x="11206686" y="200594"/>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655FC065-324E-406D-9C42-6F7A5429B857}"/>
              </a:ext>
            </a:extLst>
          </p:cNvPr>
          <p:cNvSpPr/>
          <p:nvPr/>
        </p:nvSpPr>
        <p:spPr>
          <a:xfrm>
            <a:off x="11801798" y="102395"/>
            <a:ext cx="72000" cy="7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93917597-4587-4289-ABB0-86EA0FC99CD8}"/>
              </a:ext>
            </a:extLst>
          </p:cNvPr>
          <p:cNvSpPr/>
          <p:nvPr/>
        </p:nvSpPr>
        <p:spPr>
          <a:xfrm>
            <a:off x="10338901" y="2005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8832B18-7692-48D7-BE89-8F86789C817D}"/>
              </a:ext>
            </a:extLst>
          </p:cNvPr>
          <p:cNvSpPr/>
          <p:nvPr/>
        </p:nvSpPr>
        <p:spPr>
          <a:xfrm>
            <a:off x="10168733" y="7052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A43FFF0-00B9-47E1-93BD-1AA630C4BF6B}"/>
              </a:ext>
            </a:extLst>
          </p:cNvPr>
          <p:cNvSpPr/>
          <p:nvPr/>
        </p:nvSpPr>
        <p:spPr>
          <a:xfrm>
            <a:off x="10666017" y="235063"/>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989A2BC-C562-4F58-B1B3-089E413326FB}"/>
              </a:ext>
            </a:extLst>
          </p:cNvPr>
          <p:cNvSpPr/>
          <p:nvPr/>
        </p:nvSpPr>
        <p:spPr>
          <a:xfrm>
            <a:off x="10735145" y="91338"/>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C3EFFA5B-61AA-40A6-8E1A-1F8195D184CA}"/>
              </a:ext>
            </a:extLst>
          </p:cNvPr>
          <p:cNvSpPr/>
          <p:nvPr/>
        </p:nvSpPr>
        <p:spPr>
          <a:xfrm>
            <a:off x="10874143" y="4794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56390A22-642D-44D5-88F0-39B796191F76}"/>
              </a:ext>
            </a:extLst>
          </p:cNvPr>
          <p:cNvSpPr/>
          <p:nvPr/>
        </p:nvSpPr>
        <p:spPr>
          <a:xfrm>
            <a:off x="10947992"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862E166D-9CCA-4B00-AB91-BF106BFF6D9A}"/>
              </a:ext>
            </a:extLst>
          </p:cNvPr>
          <p:cNvSpPr/>
          <p:nvPr/>
        </p:nvSpPr>
        <p:spPr>
          <a:xfrm>
            <a:off x="11096407" y="224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DDF4D89-4E45-47F8-83F0-306F617CD843}"/>
              </a:ext>
            </a:extLst>
          </p:cNvPr>
          <p:cNvSpPr/>
          <p:nvPr/>
        </p:nvSpPr>
        <p:spPr>
          <a:xfrm>
            <a:off x="11345033" y="265894"/>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A81F6AE-B74E-4F60-800B-FEEE94F8677B}"/>
              </a:ext>
            </a:extLst>
          </p:cNvPr>
          <p:cNvSpPr/>
          <p:nvPr/>
        </p:nvSpPr>
        <p:spPr>
          <a:xfrm>
            <a:off x="11195301" y="5449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03DE2499-B447-423E-8C55-AD3E6DB703D1}"/>
              </a:ext>
            </a:extLst>
          </p:cNvPr>
          <p:cNvSpPr/>
          <p:nvPr/>
        </p:nvSpPr>
        <p:spPr>
          <a:xfrm>
            <a:off x="11450396" y="2165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18E0E3B0-2468-4EF0-9BDD-801C74D094AE}"/>
              </a:ext>
            </a:extLst>
          </p:cNvPr>
          <p:cNvSpPr/>
          <p:nvPr/>
        </p:nvSpPr>
        <p:spPr>
          <a:xfrm>
            <a:off x="11775172" y="260539"/>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1112493A-158A-4FC3-9175-3EC35AD82D04}"/>
              </a:ext>
            </a:extLst>
          </p:cNvPr>
          <p:cNvSpPr/>
          <p:nvPr/>
        </p:nvSpPr>
        <p:spPr>
          <a:xfrm>
            <a:off x="11710554"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02F3B39D-E0F8-463C-B9BB-F243F7D8D662}"/>
              </a:ext>
            </a:extLst>
          </p:cNvPr>
          <p:cNvSpPr/>
          <p:nvPr/>
        </p:nvSpPr>
        <p:spPr>
          <a:xfrm>
            <a:off x="11879875" y="233826"/>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B31140CC-13CD-4339-8677-C35990FD7431}"/>
              </a:ext>
            </a:extLst>
          </p:cNvPr>
          <p:cNvSpPr/>
          <p:nvPr/>
        </p:nvSpPr>
        <p:spPr>
          <a:xfrm>
            <a:off x="11506002" y="47282"/>
            <a:ext cx="36000"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5F465F95-B055-46D9-81E7-9D842C72319C}"/>
              </a:ext>
            </a:extLst>
          </p:cNvPr>
          <p:cNvSpPr/>
          <p:nvPr/>
        </p:nvSpPr>
        <p:spPr>
          <a:xfrm>
            <a:off x="12131335" y="270021"/>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E92C2E0-6753-4996-883F-4BADC88DB7D3}"/>
              </a:ext>
            </a:extLst>
          </p:cNvPr>
          <p:cNvSpPr/>
          <p:nvPr/>
        </p:nvSpPr>
        <p:spPr>
          <a:xfrm>
            <a:off x="11801798"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09C9426C-AA86-4F43-AC57-AF18BA193EC0}"/>
              </a:ext>
            </a:extLst>
          </p:cNvPr>
          <p:cNvSpPr/>
          <p:nvPr/>
        </p:nvSpPr>
        <p:spPr>
          <a:xfrm>
            <a:off x="11893238" y="59108"/>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16CDEA23-14F5-42CC-B658-27FA9C9157E5}"/>
              </a:ext>
            </a:extLst>
          </p:cNvPr>
          <p:cNvSpPr/>
          <p:nvPr/>
        </p:nvSpPr>
        <p:spPr>
          <a:xfrm>
            <a:off x="11507353" y="144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78597B71-D579-4510-9429-2D963B4DE1BC}"/>
              </a:ext>
            </a:extLst>
          </p:cNvPr>
          <p:cNvSpPr/>
          <p:nvPr/>
        </p:nvSpPr>
        <p:spPr>
          <a:xfrm>
            <a:off x="11327033"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A108FC4C-2AAB-46D3-99C6-4FD0EE27ED55}"/>
              </a:ext>
            </a:extLst>
          </p:cNvPr>
          <p:cNvSpPr/>
          <p:nvPr/>
        </p:nvSpPr>
        <p:spPr>
          <a:xfrm>
            <a:off x="11275921" y="90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AAB5603C-440B-44C6-8A0D-DE1CEE23E2E7}"/>
              </a:ext>
            </a:extLst>
          </p:cNvPr>
          <p:cNvSpPr/>
          <p:nvPr/>
        </p:nvSpPr>
        <p:spPr>
          <a:xfrm>
            <a:off x="11166735" y="13323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741C2A26-C5EE-4622-9A9B-6E049859A7CA}"/>
              </a:ext>
            </a:extLst>
          </p:cNvPr>
          <p:cNvSpPr/>
          <p:nvPr/>
        </p:nvSpPr>
        <p:spPr>
          <a:xfrm>
            <a:off x="11021060" y="209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DE5ACDB9-FADD-4CD3-B42E-E6D4FD315957}"/>
              </a:ext>
            </a:extLst>
          </p:cNvPr>
          <p:cNvSpPr/>
          <p:nvPr/>
        </p:nvSpPr>
        <p:spPr>
          <a:xfrm>
            <a:off x="10735145" y="176180"/>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A2233786-9B24-47EF-904C-CAD45B16AB75}"/>
              </a:ext>
            </a:extLst>
          </p:cNvPr>
          <p:cNvSpPr/>
          <p:nvPr/>
        </p:nvSpPr>
        <p:spPr>
          <a:xfrm>
            <a:off x="10829870" y="135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2EBD94EA-FED6-4B25-8726-670121C3D30B}"/>
              </a:ext>
            </a:extLst>
          </p:cNvPr>
          <p:cNvSpPr/>
          <p:nvPr/>
        </p:nvSpPr>
        <p:spPr>
          <a:xfrm>
            <a:off x="10930906" y="16900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11DF8553-4696-4CC3-B993-567E6DE7F1BF}"/>
              </a:ext>
            </a:extLst>
          </p:cNvPr>
          <p:cNvSpPr/>
          <p:nvPr/>
        </p:nvSpPr>
        <p:spPr>
          <a:xfrm>
            <a:off x="10015568" y="14659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09B09574-5BC4-430E-9D16-6C84A84D0908}"/>
              </a:ext>
            </a:extLst>
          </p:cNvPr>
          <p:cNvSpPr/>
          <p:nvPr/>
        </p:nvSpPr>
        <p:spPr>
          <a:xfrm>
            <a:off x="10128554" y="22590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3AE746AE-C227-4E6A-BF2C-B47EE8DEB459}"/>
              </a:ext>
            </a:extLst>
          </p:cNvPr>
          <p:cNvSpPr/>
          <p:nvPr/>
        </p:nvSpPr>
        <p:spPr>
          <a:xfrm>
            <a:off x="1027578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D771CFE-A5D7-4688-8AF1-7D1C4592BF17}"/>
              </a:ext>
            </a:extLst>
          </p:cNvPr>
          <p:cNvSpPr/>
          <p:nvPr/>
        </p:nvSpPr>
        <p:spPr>
          <a:xfrm>
            <a:off x="10315984" y="108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C8513C1-125F-41B6-954D-70D1D720BA6C}"/>
              </a:ext>
            </a:extLst>
          </p:cNvPr>
          <p:cNvSpPr/>
          <p:nvPr/>
        </p:nvSpPr>
        <p:spPr>
          <a:xfrm>
            <a:off x="10384486" y="6468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0B81D5BD-8E25-43F0-8B87-48C190CA6A95}"/>
              </a:ext>
            </a:extLst>
          </p:cNvPr>
          <p:cNvSpPr/>
          <p:nvPr/>
        </p:nvSpPr>
        <p:spPr>
          <a:xfrm>
            <a:off x="10659187" y="45773"/>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4532F793-5633-4183-AE6D-3F52CC48D95D}"/>
              </a:ext>
            </a:extLst>
          </p:cNvPr>
          <p:cNvSpPr/>
          <p:nvPr/>
        </p:nvSpPr>
        <p:spPr>
          <a:xfrm>
            <a:off x="10664648" y="14214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A4EE5987-0CDE-40A5-90BB-E86B22A5B18F}"/>
              </a:ext>
            </a:extLst>
          </p:cNvPr>
          <p:cNvSpPr/>
          <p:nvPr/>
        </p:nvSpPr>
        <p:spPr>
          <a:xfrm>
            <a:off x="10564087" y="232326"/>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8AC6EE1-DF61-452C-935F-56768D468907}"/>
              </a:ext>
            </a:extLst>
          </p:cNvPr>
          <p:cNvSpPr/>
          <p:nvPr/>
        </p:nvSpPr>
        <p:spPr>
          <a:xfrm>
            <a:off x="10465308" y="251539"/>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6489456E-8489-4771-9742-23B513B8CAF6}"/>
              </a:ext>
            </a:extLst>
          </p:cNvPr>
          <p:cNvSpPr/>
          <p:nvPr/>
        </p:nvSpPr>
        <p:spPr>
          <a:xfrm>
            <a:off x="10449887" y="153492"/>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AFBF54BF-3ED8-4F63-AF93-6B55F20EF0D6}"/>
              </a:ext>
            </a:extLst>
          </p:cNvPr>
          <p:cNvSpPr/>
          <p:nvPr/>
        </p:nvSpPr>
        <p:spPr>
          <a:xfrm>
            <a:off x="12012118" y="238214"/>
            <a:ext cx="18000" cy="1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836E2D7-452C-47B6-A677-93DB0E9083B6}"/>
              </a:ext>
            </a:extLst>
          </p:cNvPr>
          <p:cNvSpPr txBox="1"/>
          <p:nvPr/>
        </p:nvSpPr>
        <p:spPr>
          <a:xfrm>
            <a:off x="1003750" y="602265"/>
            <a:ext cx="9479558" cy="830997"/>
          </a:xfrm>
          <a:prstGeom prst="rect">
            <a:avLst/>
          </a:prstGeom>
          <a:noFill/>
        </p:spPr>
        <p:txBody>
          <a:bodyPr wrap="square" rtlCol="0">
            <a:spAutoFit/>
          </a:bodyPr>
          <a:lstStyle/>
          <a:p>
            <a:r>
              <a:rPr lang="en-GB" sz="4800" dirty="0"/>
              <a:t>Climate change may affect dispersal</a:t>
            </a:r>
          </a:p>
        </p:txBody>
      </p:sp>
      <p:pic>
        <p:nvPicPr>
          <p:cNvPr id="16" name="Picture 6" descr="C nutans seed leaving flowerhead Garman farm 040703 I">
            <a:extLst>
              <a:ext uri="{FF2B5EF4-FFF2-40B4-BE49-F238E27FC236}">
                <a16:creationId xmlns:a16="http://schemas.microsoft.com/office/drawing/2014/main" id="{7568283F-D337-4885-A0BF-43BB3EB47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2" b="1500"/>
          <a:stretch>
            <a:fillRect/>
          </a:stretch>
        </p:blipFill>
        <p:spPr bwMode="auto">
          <a:xfrm>
            <a:off x="1114250" y="1939743"/>
            <a:ext cx="4351830" cy="33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000EE0B-A805-4E55-8C1E-A8EB779FC3E0}"/>
              </a:ext>
            </a:extLst>
          </p:cNvPr>
          <p:cNvSpPr txBox="1"/>
          <p:nvPr/>
        </p:nvSpPr>
        <p:spPr>
          <a:xfrm>
            <a:off x="4367441" y="5050571"/>
            <a:ext cx="115959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rPr>
              <a:t>Image source: O. </a:t>
            </a:r>
            <a:r>
              <a:rPr kumimoji="0" lang="en-GB" sz="700" b="0" i="0" u="none" strike="noStrike" kern="1200" cap="none" spc="0" normalizeH="0" baseline="0" noProof="0" dirty="0" err="1">
                <a:ln>
                  <a:noFill/>
                </a:ln>
                <a:solidFill>
                  <a:prstClr val="white"/>
                </a:solidFill>
                <a:effectLst/>
                <a:uLnTx/>
                <a:uFillTx/>
                <a:latin typeface="Calibri" panose="020F0502020204030204"/>
                <a:ea typeface="+mn-ea"/>
                <a:cs typeface="+mn-cs"/>
              </a:rPr>
              <a:t>Skarpaas</a:t>
            </a:r>
            <a:endParaRPr kumimoji="0" lang="en-GB"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4FD73034-40BC-4DB4-B4B7-727EA0E42DFA}"/>
              </a:ext>
            </a:extLst>
          </p:cNvPr>
          <p:cNvSpPr txBox="1"/>
          <p:nvPr/>
        </p:nvSpPr>
        <p:spPr>
          <a:xfrm>
            <a:off x="1003750" y="5572441"/>
            <a:ext cx="3324582" cy="369332"/>
          </a:xfrm>
          <a:prstGeom prst="rect">
            <a:avLst/>
          </a:prstGeom>
          <a:noFill/>
        </p:spPr>
        <p:txBody>
          <a:bodyPr wrap="square" rtlCol="0">
            <a:spAutoFit/>
          </a:bodyPr>
          <a:lstStyle/>
          <a:p>
            <a:r>
              <a:rPr lang="en-GB" dirty="0">
                <a:solidFill>
                  <a:srgbClr val="FF0000"/>
                </a:solidFill>
              </a:rPr>
              <a:t>Wind-dispersed invasive species!</a:t>
            </a:r>
          </a:p>
        </p:txBody>
      </p:sp>
    </p:spTree>
    <p:extLst>
      <p:ext uri="{BB962C8B-B14F-4D97-AF65-F5344CB8AC3E}">
        <p14:creationId xmlns:p14="http://schemas.microsoft.com/office/powerpoint/2010/main" val="1554939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22075</TotalTime>
  <Words>4750</Words>
  <Application>Microsoft Office PowerPoint</Application>
  <PresentationFormat>Widescreen</PresentationFormat>
  <Paragraphs>638</Paragraphs>
  <Slides>81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81</vt:i4>
      </vt:variant>
    </vt:vector>
  </HeadingPairs>
  <TitlesOfParts>
    <vt:vector size="86"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Trevor D.</dc:creator>
  <cp:lastModifiedBy>Trevor D.</cp:lastModifiedBy>
  <cp:revision>346</cp:revision>
  <dcterms:created xsi:type="dcterms:W3CDTF">2019-10-27T14:37:40Z</dcterms:created>
  <dcterms:modified xsi:type="dcterms:W3CDTF">2020-11-11T00:34:30Z</dcterms:modified>
</cp:coreProperties>
</file>